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20" r:id="rId4"/>
    <p:sldMasterId id="2147483756" r:id="rId5"/>
    <p:sldMasterId id="2147483768" r:id="rId6"/>
  </p:sldMasterIdLst>
  <p:sldIdLst>
    <p:sldId id="383" r:id="rId7"/>
    <p:sldId id="396" r:id="rId8"/>
    <p:sldId id="384" r:id="rId9"/>
    <p:sldId id="266" r:id="rId10"/>
    <p:sldId id="267" r:id="rId11"/>
    <p:sldId id="268" r:id="rId12"/>
    <p:sldId id="269" r:id="rId13"/>
    <p:sldId id="385" r:id="rId14"/>
    <p:sldId id="271" r:id="rId15"/>
    <p:sldId id="272" r:id="rId16"/>
    <p:sldId id="386" r:id="rId17"/>
    <p:sldId id="273" r:id="rId18"/>
    <p:sldId id="257" r:id="rId19"/>
    <p:sldId id="259" r:id="rId20"/>
    <p:sldId id="261" r:id="rId21"/>
    <p:sldId id="265" r:id="rId22"/>
    <p:sldId id="262" r:id="rId23"/>
    <p:sldId id="263" r:id="rId24"/>
    <p:sldId id="264" r:id="rId25"/>
    <p:sldId id="274" r:id="rId26"/>
    <p:sldId id="275" r:id="rId27"/>
    <p:sldId id="276" r:id="rId28"/>
    <p:sldId id="277" r:id="rId29"/>
    <p:sldId id="278" r:id="rId30"/>
    <p:sldId id="279" r:id="rId31"/>
    <p:sldId id="280" r:id="rId32"/>
    <p:sldId id="281" r:id="rId33"/>
    <p:sldId id="282" r:id="rId34"/>
    <p:sldId id="387" r:id="rId35"/>
    <p:sldId id="283" r:id="rId36"/>
    <p:sldId id="284" r:id="rId37"/>
    <p:sldId id="285" r:id="rId38"/>
    <p:sldId id="286" r:id="rId39"/>
    <p:sldId id="287" r:id="rId40"/>
    <p:sldId id="288" r:id="rId41"/>
    <p:sldId id="289" r:id="rId42"/>
    <p:sldId id="292" r:id="rId43"/>
    <p:sldId id="388" r:id="rId44"/>
    <p:sldId id="295" r:id="rId45"/>
    <p:sldId id="293" r:id="rId46"/>
    <p:sldId id="294" r:id="rId47"/>
    <p:sldId id="296" r:id="rId48"/>
    <p:sldId id="297" r:id="rId49"/>
    <p:sldId id="298" r:id="rId50"/>
    <p:sldId id="299" r:id="rId51"/>
    <p:sldId id="300" r:id="rId52"/>
    <p:sldId id="301" r:id="rId53"/>
    <p:sldId id="302" r:id="rId54"/>
    <p:sldId id="303" r:id="rId55"/>
    <p:sldId id="305" r:id="rId56"/>
    <p:sldId id="307" r:id="rId57"/>
    <p:sldId id="309" r:id="rId58"/>
    <p:sldId id="310" r:id="rId59"/>
    <p:sldId id="311" r:id="rId60"/>
    <p:sldId id="312" r:id="rId61"/>
    <p:sldId id="315" r:id="rId62"/>
    <p:sldId id="316" r:id="rId63"/>
    <p:sldId id="317" r:id="rId64"/>
    <p:sldId id="318" r:id="rId65"/>
    <p:sldId id="389" r:id="rId66"/>
    <p:sldId id="320" r:id="rId67"/>
    <p:sldId id="321" r:id="rId68"/>
    <p:sldId id="323" r:id="rId69"/>
    <p:sldId id="324" r:id="rId70"/>
    <p:sldId id="325" r:id="rId71"/>
    <p:sldId id="326" r:id="rId72"/>
    <p:sldId id="327" r:id="rId73"/>
    <p:sldId id="328" r:id="rId74"/>
    <p:sldId id="330" r:id="rId75"/>
    <p:sldId id="331" r:id="rId76"/>
    <p:sldId id="332" r:id="rId77"/>
    <p:sldId id="333" r:id="rId78"/>
    <p:sldId id="334" r:id="rId79"/>
    <p:sldId id="335" r:id="rId80"/>
    <p:sldId id="336" r:id="rId81"/>
    <p:sldId id="337" r:id="rId82"/>
    <p:sldId id="338" r:id="rId83"/>
    <p:sldId id="339" r:id="rId84"/>
    <p:sldId id="390" r:id="rId85"/>
    <p:sldId id="340" r:id="rId86"/>
    <p:sldId id="391" r:id="rId87"/>
    <p:sldId id="341" r:id="rId88"/>
    <p:sldId id="342" r:id="rId89"/>
    <p:sldId id="343" r:id="rId90"/>
    <p:sldId id="344" r:id="rId91"/>
    <p:sldId id="345" r:id="rId92"/>
    <p:sldId id="392" r:id="rId93"/>
    <p:sldId id="346" r:id="rId94"/>
    <p:sldId id="347" r:id="rId95"/>
    <p:sldId id="348" r:id="rId96"/>
    <p:sldId id="349" r:id="rId97"/>
    <p:sldId id="350" r:id="rId98"/>
    <p:sldId id="351" r:id="rId99"/>
    <p:sldId id="352" r:id="rId100"/>
    <p:sldId id="353" r:id="rId101"/>
    <p:sldId id="354" r:id="rId102"/>
    <p:sldId id="355" r:id="rId103"/>
    <p:sldId id="356" r:id="rId104"/>
    <p:sldId id="357" r:id="rId105"/>
    <p:sldId id="358" r:id="rId106"/>
    <p:sldId id="359" r:id="rId107"/>
    <p:sldId id="393" r:id="rId108"/>
    <p:sldId id="360" r:id="rId109"/>
    <p:sldId id="361" r:id="rId110"/>
    <p:sldId id="394" r:id="rId111"/>
    <p:sldId id="362" r:id="rId112"/>
    <p:sldId id="395"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 id="380" r:id="rId131"/>
    <p:sldId id="381" r:id="rId132"/>
    <p:sldId id="382" r:id="rId1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117" Type="http://schemas.openxmlformats.org/officeDocument/2006/relationships/slide" Target="slides/slide111.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openxmlformats.org/officeDocument/2006/relationships/slide" Target="slides/slide106.xml"/><Relationship Id="rId133" Type="http://schemas.openxmlformats.org/officeDocument/2006/relationships/slide" Target="slides/slide127.xml"/><Relationship Id="rId16" Type="http://schemas.openxmlformats.org/officeDocument/2006/relationships/slide" Target="slides/slide10.xml"/><Relationship Id="rId107" Type="http://schemas.openxmlformats.org/officeDocument/2006/relationships/slide" Target="slides/slide101.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123" Type="http://schemas.openxmlformats.org/officeDocument/2006/relationships/slide" Target="slides/slide117.xml"/><Relationship Id="rId128" Type="http://schemas.openxmlformats.org/officeDocument/2006/relationships/slide" Target="slides/slide122.xml"/><Relationship Id="rId5" Type="http://schemas.openxmlformats.org/officeDocument/2006/relationships/slideMaster" Target="slideMasters/slideMaster5.xml"/><Relationship Id="rId90" Type="http://schemas.openxmlformats.org/officeDocument/2006/relationships/slide" Target="slides/slide84.xml"/><Relationship Id="rId95" Type="http://schemas.openxmlformats.org/officeDocument/2006/relationships/slide" Target="slides/slide89.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113" Type="http://schemas.openxmlformats.org/officeDocument/2006/relationships/slide" Target="slides/slide107.xml"/><Relationship Id="rId118" Type="http://schemas.openxmlformats.org/officeDocument/2006/relationships/slide" Target="slides/slide112.xml"/><Relationship Id="rId126" Type="http://schemas.openxmlformats.org/officeDocument/2006/relationships/slide" Target="slides/slide120.xml"/><Relationship Id="rId134"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slide" Target="slides/slide92.xml"/><Relationship Id="rId121" Type="http://schemas.openxmlformats.org/officeDocument/2006/relationships/slide" Target="slides/slide11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slide" Target="slides/slide97.xml"/><Relationship Id="rId108" Type="http://schemas.openxmlformats.org/officeDocument/2006/relationships/slide" Target="slides/slide102.xml"/><Relationship Id="rId116" Type="http://schemas.openxmlformats.org/officeDocument/2006/relationships/slide" Target="slides/slide110.xml"/><Relationship Id="rId124" Type="http://schemas.openxmlformats.org/officeDocument/2006/relationships/slide" Target="slides/slide118.xml"/><Relationship Id="rId129" Type="http://schemas.openxmlformats.org/officeDocument/2006/relationships/slide" Target="slides/slide123.xml"/><Relationship Id="rId137"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slide" Target="slides/slide90.xml"/><Relationship Id="rId111" Type="http://schemas.openxmlformats.org/officeDocument/2006/relationships/slide" Target="slides/slide105.xml"/><Relationship Id="rId132" Type="http://schemas.openxmlformats.org/officeDocument/2006/relationships/slide" Target="slides/slide12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slide" Target="slides/slide100.xml"/><Relationship Id="rId114" Type="http://schemas.openxmlformats.org/officeDocument/2006/relationships/slide" Target="slides/slide108.xml"/><Relationship Id="rId119" Type="http://schemas.openxmlformats.org/officeDocument/2006/relationships/slide" Target="slides/slide113.xml"/><Relationship Id="rId127" Type="http://schemas.openxmlformats.org/officeDocument/2006/relationships/slide" Target="slides/slide12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122" Type="http://schemas.openxmlformats.org/officeDocument/2006/relationships/slide" Target="slides/slide116.xml"/><Relationship Id="rId130" Type="http://schemas.openxmlformats.org/officeDocument/2006/relationships/slide" Target="slides/slide124.xml"/><Relationship Id="rId13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slide" Target="slides/slide10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120" Type="http://schemas.openxmlformats.org/officeDocument/2006/relationships/slide" Target="slides/slide114.xml"/><Relationship Id="rId125" Type="http://schemas.openxmlformats.org/officeDocument/2006/relationships/slide" Target="slides/slide119.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openxmlformats.org/officeDocument/2006/relationships/slide" Target="slides/slide104.xml"/><Relationship Id="rId115" Type="http://schemas.openxmlformats.org/officeDocument/2006/relationships/slide" Target="slides/slide109.xml"/><Relationship Id="rId131" Type="http://schemas.openxmlformats.org/officeDocument/2006/relationships/slide" Target="slides/slide125.xml"/><Relationship Id="rId136" Type="http://schemas.openxmlformats.org/officeDocument/2006/relationships/theme" Target="theme/theme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9AB6E85-F766-4D64-A837-B8314C9123B1}" type="datetimeFigureOut">
              <a:rPr lang="en-US" smtClean="0"/>
              <a:pPr/>
              <a:t>1/18/2022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FF91B87-16EB-4612-B886-A864593320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AB6E85-F766-4D64-A837-B8314C9123B1}" type="datetimeFigureOut">
              <a:rPr lang="en-US" smtClean="0"/>
              <a:pPr/>
              <a:t>1/18/2022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F91B87-16EB-4612-B886-A8645933209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FF91B87-16EB-4612-B886-A8645933209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F91B87-16EB-4612-B886-A8645933209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9AB6E85-F766-4D64-A837-B8314C9123B1}" type="datetimeFigureOut">
              <a:rPr lang="en-US" smtClean="0"/>
              <a:pPr/>
              <a:t>1/18/2022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9AB6E85-F766-4D64-A837-B8314C9123B1}" type="datetimeFigureOut">
              <a:rPr lang="en-US" smtClean="0"/>
              <a:pPr/>
              <a:t>1/18/2022</a:t>
            </a:fld>
            <a:endParaRPr lang="en-US"/>
          </a:p>
        </p:txBody>
      </p:sp>
      <p:sp>
        <p:nvSpPr>
          <p:cNvPr id="9" name="Slide Number Placeholder 8"/>
          <p:cNvSpPr>
            <a:spLocks noGrp="1"/>
          </p:cNvSpPr>
          <p:nvPr>
            <p:ph type="sldNum" sz="quarter" idx="15"/>
          </p:nvPr>
        </p:nvSpPr>
        <p:spPr/>
        <p:txBody>
          <a:bodyPr rtlCol="0"/>
          <a:lstStyle/>
          <a:p>
            <a:fld id="{1FF91B87-16EB-4612-B886-A8645933209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FF91B87-16EB-4612-B886-A864593320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1B87-16EB-4612-B886-A8645933209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9AB6E85-F766-4D64-A837-B8314C9123B1}"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91B87-16EB-4612-B886-A8645933209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9AB6E85-F766-4D64-A837-B8314C9123B1}" type="datetimeFigureOut">
              <a:rPr lang="en-US" smtClean="0"/>
              <a:pPr/>
              <a:t>1/18/2022</a:t>
            </a:fld>
            <a:endParaRPr lang="en-US"/>
          </a:p>
        </p:txBody>
      </p:sp>
      <p:sp>
        <p:nvSpPr>
          <p:cNvPr id="7" name="Slide Number Placeholder 6"/>
          <p:cNvSpPr>
            <a:spLocks noGrp="1"/>
          </p:cNvSpPr>
          <p:nvPr>
            <p:ph type="sldNum" sz="quarter" idx="11"/>
          </p:nvPr>
        </p:nvSpPr>
        <p:spPr/>
        <p:txBody>
          <a:bodyPr rtlCol="0"/>
          <a:lstStyle/>
          <a:p>
            <a:fld id="{1FF91B87-16EB-4612-B886-A8645933209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B6E85-F766-4D64-A837-B8314C9123B1}"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9AB6E85-F766-4D64-A837-B8314C9123B1}" type="datetimeFigureOut">
              <a:rPr lang="en-US" smtClean="0"/>
              <a:pPr/>
              <a:t>1/18/2022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FF91B87-16EB-4612-B886-A8645933209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9AB6E85-F766-4D64-A837-B8314C9123B1}" type="datetimeFigureOut">
              <a:rPr lang="en-US" smtClean="0"/>
              <a:pPr/>
              <a:t>1/18/2022</a:t>
            </a:fld>
            <a:endParaRPr lang="en-US"/>
          </a:p>
        </p:txBody>
      </p:sp>
      <p:sp>
        <p:nvSpPr>
          <p:cNvPr id="22" name="Slide Number Placeholder 21"/>
          <p:cNvSpPr>
            <a:spLocks noGrp="1"/>
          </p:cNvSpPr>
          <p:nvPr>
            <p:ph type="sldNum" sz="quarter" idx="15"/>
          </p:nvPr>
        </p:nvSpPr>
        <p:spPr/>
        <p:txBody>
          <a:bodyPr rtlCol="0"/>
          <a:lstStyle/>
          <a:p>
            <a:fld id="{1FF91B87-16EB-4612-B886-A8645933209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AB6E85-F766-4D64-A837-B8314C9123B1}" type="datetimeFigureOut">
              <a:rPr lang="en-US" smtClean="0"/>
              <a:pPr/>
              <a:t>1/18/2022</a:t>
            </a:fld>
            <a:endParaRPr lang="en-US"/>
          </a:p>
        </p:txBody>
      </p:sp>
      <p:sp>
        <p:nvSpPr>
          <p:cNvPr id="18" name="Slide Number Placeholder 17"/>
          <p:cNvSpPr>
            <a:spLocks noGrp="1"/>
          </p:cNvSpPr>
          <p:nvPr>
            <p:ph type="sldNum" sz="quarter" idx="11"/>
          </p:nvPr>
        </p:nvSpPr>
        <p:spPr/>
        <p:txBody>
          <a:bodyPr rtlCol="0"/>
          <a:lstStyle/>
          <a:p>
            <a:fld id="{1FF91B87-16EB-4612-B886-A8645933209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9AB6E85-F766-4D64-A837-B8314C9123B1}" type="datetimeFigureOut">
              <a:rPr lang="en-US" smtClean="0"/>
              <a:pPr/>
              <a:t>1/18/2022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FF91B87-16EB-4612-B886-A864593320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9AB6E85-F766-4D64-A837-B8314C9123B1}" type="datetimeFigureOut">
              <a:rPr lang="en-US" smtClean="0"/>
              <a:pPr/>
              <a:t>1/18/2022</a:t>
            </a:fld>
            <a:endParaRPr lang="en-US"/>
          </a:p>
        </p:txBody>
      </p:sp>
      <p:sp>
        <p:nvSpPr>
          <p:cNvPr id="10" name="Slide Number Placeholder 9"/>
          <p:cNvSpPr>
            <a:spLocks noGrp="1"/>
          </p:cNvSpPr>
          <p:nvPr>
            <p:ph type="sldNum" sz="quarter" idx="16"/>
          </p:nvPr>
        </p:nvSpPr>
        <p:spPr/>
        <p:txBody>
          <a:bodyPr rtlCol="0"/>
          <a:lstStyle/>
          <a:p>
            <a:fld id="{1FF91B87-16EB-4612-B886-A8645933209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9AB6E85-F766-4D64-A837-B8314C9123B1}" type="datetimeFigureOut">
              <a:rPr lang="en-US" smtClean="0"/>
              <a:pPr/>
              <a:t>1/18/2022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F91B87-16EB-4612-B886-A86459332095}"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9AB6E85-F766-4D64-A837-B8314C9123B1}" type="datetimeFigureOut">
              <a:rPr lang="en-US" smtClean="0"/>
              <a:pPr/>
              <a:t>1/18/2022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1FF91B87-16EB-4612-B886-A86459332095}"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9AB6E85-F766-4D64-A837-B8314C9123B1}" type="datetimeFigureOut">
              <a:rPr lang="en-US" smtClean="0"/>
              <a:pPr/>
              <a:t>1/18/2022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1FF91B87-16EB-4612-B886-A86459332095}"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9AB6E85-F766-4D64-A837-B8314C9123B1}" type="datetimeFigureOut">
              <a:rPr lang="en-US" smtClean="0"/>
              <a:pPr/>
              <a:t>1/18/2022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1FF91B87-16EB-4612-B886-A86459332095}"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9AB6E85-F766-4D64-A837-B8314C9123B1}" type="datetimeFigureOut">
              <a:rPr lang="en-US" smtClean="0"/>
              <a:pPr/>
              <a:t>1/18/2022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1FF91B87-16EB-4612-B886-A86459332095}"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9AB6E85-F766-4D64-A837-B8314C9123B1}" type="datetimeFigureOut">
              <a:rPr lang="en-US" smtClean="0"/>
              <a:pPr/>
              <a:t>1/18/2022</a:t>
            </a:fld>
            <a:endParaRPr lang="en-US"/>
          </a:p>
        </p:txBody>
      </p:sp>
      <p:sp>
        <p:nvSpPr>
          <p:cNvPr id="12" name="Slide Number Placeholder 11"/>
          <p:cNvSpPr>
            <a:spLocks noGrp="1"/>
          </p:cNvSpPr>
          <p:nvPr>
            <p:ph type="sldNum" sz="quarter" idx="16"/>
          </p:nvPr>
        </p:nvSpPr>
        <p:spPr/>
        <p:txBody>
          <a:bodyPr rtlCol="0"/>
          <a:lstStyle/>
          <a:p>
            <a:fld id="{1FF91B87-16EB-4612-B886-A8645933209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9AB6E85-F766-4D64-A837-B8314C9123B1}" type="datetimeFigureOut">
              <a:rPr lang="en-US" smtClean="0"/>
              <a:pPr/>
              <a:t>1/18/2022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9AB6E85-F766-4D64-A837-B8314C9123B1}" type="datetimeFigureOut">
              <a:rPr lang="en-US" smtClean="0"/>
              <a:pPr/>
              <a:t>1/18/2022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9AB6E85-F766-4D64-A837-B8314C9123B1}" type="datetimeFigureOut">
              <a:rPr lang="en-US" smtClean="0"/>
              <a:pPr/>
              <a:t>1/18/2022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FF91B87-16EB-4612-B886-A86459332095}"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1B87-16EB-4612-B886-A86459332095}"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AB6E85-F766-4D64-A837-B8314C9123B1}"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FF91B87-16EB-4612-B886-A86459332095}"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1B87-16EB-4612-B886-A86459332095}"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AB6E85-F766-4D64-A837-B8314C9123B1}" type="datetimeFigureOut">
              <a:rPr lang="en-US" smtClean="0"/>
              <a:pPr/>
              <a:t>1/18/2022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1B87-16EB-4612-B886-A864593320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B6E85-F766-4D64-A837-B8314C9123B1}"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FF91B87-16EB-4612-B886-A864593320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AB6E85-F766-4D64-A837-B8314C9123B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FF91B87-16EB-4612-B886-A8645933209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9AB6E85-F766-4D64-A837-B8314C9123B1}" type="datetimeFigureOut">
              <a:rPr lang="en-US" smtClean="0"/>
              <a:pPr/>
              <a:t>1/18/2022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FF91B87-16EB-4612-B886-A8645933209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9AB6E85-F766-4D64-A837-B8314C9123B1}" type="datetimeFigureOut">
              <a:rPr lang="en-US" smtClean="0"/>
              <a:pPr/>
              <a:t>1/18/2022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FF91B87-16EB-4612-B886-A864593320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AB6E85-F766-4D64-A837-B8314C9123B1}" type="datetimeFigureOut">
              <a:rPr lang="en-US" smtClean="0"/>
              <a:pPr/>
              <a:t>1/18/2022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F91B87-16EB-4612-B886-A864593320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AB6E85-F766-4D64-A837-B8314C9123B1}" type="datetimeFigureOut">
              <a:rPr lang="en-US" smtClean="0"/>
              <a:pPr/>
              <a:t>1/18/2022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FF91B87-16EB-4612-B886-A864593320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9AB6E85-F766-4D64-A837-B8314C9123B1}" type="datetimeFigureOut">
              <a:rPr lang="en-US" smtClean="0"/>
              <a:pPr/>
              <a:t>1/18/2022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F91B87-16EB-4612-B886-A864593320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9AB6E85-F766-4D64-A837-B8314C9123B1}" type="datetimeFigureOut">
              <a:rPr lang="en-US" smtClean="0"/>
              <a:pPr/>
              <a:t>1/18/2022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FF91B87-16EB-4612-B886-A86459332095}"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AB6E85-F766-4D64-A837-B8314C9123B1}" type="datetimeFigureOut">
              <a:rPr lang="en-US" smtClean="0"/>
              <a:pPr/>
              <a:t>1/18/2022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FF91B87-16EB-4612-B886-A864593320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914516"/>
          </a:xfrm>
        </p:spPr>
        <p:txBody>
          <a:bodyPr>
            <a:normAutofit/>
          </a:bodyPr>
          <a:lstStyle/>
          <a:p>
            <a:r>
              <a:rPr lang="fa-IR" dirty="0" smtClean="0"/>
              <a:t>روانشناسی تجربی</a:t>
            </a:r>
            <a:endParaRPr lang="en-US" dirty="0"/>
          </a:p>
        </p:txBody>
      </p:sp>
      <p:sp>
        <p:nvSpPr>
          <p:cNvPr id="3" name="Content Placeholder 2"/>
          <p:cNvSpPr>
            <a:spLocks noGrp="1"/>
          </p:cNvSpPr>
          <p:nvPr>
            <p:ph idx="1"/>
          </p:nvPr>
        </p:nvSpPr>
        <p:spPr/>
        <p:txBody>
          <a:bodyPr/>
          <a:lstStyle/>
          <a:p>
            <a:pPr algn="ctr">
              <a:buNone/>
            </a:pPr>
            <a:endParaRPr lang="fa-IR" dirty="0" smtClean="0"/>
          </a:p>
          <a:p>
            <a:pPr algn="ctr">
              <a:buNone/>
            </a:pPr>
            <a:endParaRPr lang="fa-IR" dirty="0" smtClean="0"/>
          </a:p>
          <a:p>
            <a:pPr algn="ctr">
              <a:buNone/>
            </a:pPr>
            <a:r>
              <a:rPr lang="fa-IR" dirty="0" smtClean="0"/>
              <a:t> </a:t>
            </a:r>
            <a:endParaRPr lang="en-US" dirty="0"/>
          </a:p>
        </p:txBody>
      </p:sp>
      <p:pic>
        <p:nvPicPr>
          <p:cNvPr id="4" name="Picture 5" descr="19fb"/>
          <p:cNvPicPr>
            <a:picLocks noChangeAspect="1" noChangeArrowheads="1"/>
          </p:cNvPicPr>
          <p:nvPr/>
        </p:nvPicPr>
        <p:blipFill>
          <a:blip r:embed="rId2" cstate="print"/>
          <a:srcRect/>
          <a:stretch>
            <a:fillRect/>
          </a:stretch>
        </p:blipFill>
        <p:spPr bwMode="auto">
          <a:xfrm>
            <a:off x="428596" y="1285860"/>
            <a:ext cx="2117725" cy="2184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انتقادهای پل فرس</a:t>
            </a:r>
            <a:br>
              <a:rPr lang="fa-IR" dirty="0" smtClean="0"/>
            </a:br>
            <a:endParaRPr lang="en-US" dirty="0"/>
          </a:p>
        </p:txBody>
      </p:sp>
      <p:sp>
        <p:nvSpPr>
          <p:cNvPr id="3" name="Content Placeholder 2"/>
          <p:cNvSpPr>
            <a:spLocks noGrp="1"/>
          </p:cNvSpPr>
          <p:nvPr>
            <p:ph sz="quarter" idx="1"/>
          </p:nvPr>
        </p:nvSpPr>
        <p:spPr/>
        <p:txBody>
          <a:bodyPr>
            <a:noAutofit/>
          </a:bodyPr>
          <a:lstStyle/>
          <a:p>
            <a:pPr algn="r" rtl="1">
              <a:buNone/>
            </a:pPr>
            <a:r>
              <a:rPr lang="fa-IR" sz="2400" dirty="0" smtClean="0"/>
              <a:t>الف) روانشناسی تجربی جزئی را فدای کلی می کند</a:t>
            </a:r>
          </a:p>
          <a:p>
            <a:pPr algn="r" rtl="1">
              <a:buNone/>
            </a:pPr>
            <a:r>
              <a:rPr lang="fa-IR" sz="2400" dirty="0" smtClean="0"/>
              <a:t>ب) روان شناسی تجربی کل را فدای جز می کند</a:t>
            </a:r>
          </a:p>
          <a:p>
            <a:pPr algn="r" rtl="1">
              <a:buNone/>
            </a:pPr>
            <a:r>
              <a:rPr lang="fa-IR" sz="2400" dirty="0" smtClean="0"/>
              <a:t>ج) روان شناسی تجبی ذهنیت را فدای عینیت می کند.</a:t>
            </a:r>
          </a:p>
          <a:p>
            <a:pPr algn="just" rtl="1">
              <a:buNone/>
            </a:pPr>
            <a:r>
              <a:rPr lang="fa-IR" sz="2400" dirty="0" smtClean="0"/>
              <a:t>منظور از انتقاد اول این است که روانشناسی تجربی به دنبال کشف قوانین کلی است و تفاوت های فردی را ندیده می گیرد منظور از انتقاد دوم یعنی این که روان شناسی تجربی کل را فدای جز می کند این است انسان را به صورت یک کل و یک پارچه در نظر نمی گیرد بلکه آن را به اجزای کوچکتر تقسیم می کند .منظور از انتقاد سوم این است که طبق تظریه رفتار گرایی آن چه را می بینید و ان چه را که مشاهده می کند مورد توجه قرار می دهد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15 </a:t>
            </a:r>
            <a:br>
              <a:rPr lang="fa-IR" dirty="0" smtClean="0"/>
            </a:br>
            <a:r>
              <a:rPr lang="fa-IR" dirty="0" smtClean="0"/>
              <a:t>منع قبلی</a:t>
            </a:r>
            <a:endParaRPr lang="en-US" dirty="0"/>
          </a:p>
        </p:txBody>
      </p:sp>
      <p:sp>
        <p:nvSpPr>
          <p:cNvPr id="3" name="Content Placeholder 2"/>
          <p:cNvSpPr>
            <a:spLocks noGrp="1"/>
          </p:cNvSpPr>
          <p:nvPr>
            <p:ph idx="1"/>
          </p:nvPr>
        </p:nvSpPr>
        <p:spPr/>
        <p:txBody>
          <a:bodyPr>
            <a:noAutofit/>
          </a:bodyPr>
          <a:lstStyle/>
          <a:p>
            <a:pPr marL="0" indent="0" algn="just" rtl="1">
              <a:buNone/>
            </a:pPr>
            <a:r>
              <a:rPr lang="fa-IR" sz="2400" dirty="0" smtClean="0"/>
              <a:t>هدف :</a:t>
            </a:r>
          </a:p>
          <a:p>
            <a:pPr marL="0" indent="0" algn="just" rtl="1">
              <a:buNone/>
            </a:pPr>
            <a:r>
              <a:rPr lang="fa-IR" sz="2400" dirty="0" smtClean="0"/>
              <a:t>آشکار ساختن مزاحمت یادگیری قبلی در کسب مهارتهای حسی – حرکتی تازه</a:t>
            </a:r>
          </a:p>
          <a:p>
            <a:pPr marL="0" indent="0" algn="just" rtl="1">
              <a:buNone/>
            </a:pPr>
            <a:r>
              <a:rPr lang="fa-IR" sz="2400" dirty="0" smtClean="0"/>
              <a:t>هر وقت یادگیری یک عادت تازه در اثر یک یادگیری قبلی دشوار شود اصطلاحاً می گویند منع قبلی یا تداخل صورت گرفته است تداخل دو نوع است : تداخل یادگیری های قبلی در یادگیریهای بعدی و تداخل یادگیری بعدی در یادگیری قبلی </a:t>
            </a:r>
          </a:p>
          <a:p>
            <a:pPr marL="0" indent="0" algn="just" rtl="1">
              <a:buNone/>
            </a:pPr>
            <a:r>
              <a:rPr lang="fa-IR" sz="2400" dirty="0" smtClean="0"/>
              <a:t>وسایل آزمایش : 104 کارت سفید از مقوای محکم به ابعاد 12*8 سانتی متر این کارت ها به 4 عدد تقسیم می شود به ترتیب تصاویر دایره ، مربع ، لوزی ، مثلث ترسیم می شود .</a:t>
            </a:r>
          </a:p>
          <a:p>
            <a:pPr marL="0" indent="0" algn="just" rtl="1">
              <a:buNone/>
            </a:pPr>
            <a:r>
              <a:rPr lang="fa-IR" sz="2400" dirty="0" smtClean="0"/>
              <a:t>از 26 کارتی که تصاویر دایره دارند دو کارت دارای یک دایره ، دو کارت دارای دو دایره ، دو کارت دارای 13 دایره است بقیه هم  به این ترتیب تنظیم شده اند .</a:t>
            </a:r>
            <a:endParaRPr lang="en-US" sz="24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88900" indent="0" algn="just" rtl="1">
              <a:buNone/>
            </a:pPr>
            <a:r>
              <a:rPr lang="fa-IR" sz="2400" dirty="0" smtClean="0"/>
              <a:t>روش آزمایش : </a:t>
            </a:r>
          </a:p>
          <a:p>
            <a:pPr marL="88900" indent="0" algn="just" rtl="1">
              <a:buNone/>
            </a:pPr>
            <a:r>
              <a:rPr lang="fa-IR" sz="2400" dirty="0" smtClean="0"/>
              <a:t>آزمایش  مقدماتی آزمودنی به حالت سر پا مقابل میز می ایستد آزماینده از او می خواهد که کارت ها را سریع تر توزیع کند آزمودنی کارت ها را طوری درست می گیرد که تصاویر آن به طرف بالا باشد باید کارت ها را به صورت تل روی یکدیگر بریزد با علامت آزماینده شروع می کند . به محض افتادن آخرین کارت روی میز کارت روی میز آن را از حرکت باز می دارد .10 تمرین انجام می گیرد و در پایان 3 دقیقه استراحت .</a:t>
            </a:r>
          </a:p>
          <a:p>
            <a:pPr marL="88900" indent="0" algn="just" rtl="1">
              <a:buNone/>
            </a:pPr>
            <a:endParaRPr lang="en-US" sz="2400"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8900" indent="0" algn="just" rtl="1">
              <a:buNone/>
            </a:pPr>
            <a:r>
              <a:rPr lang="fa-IR" sz="2400" dirty="0" smtClean="0"/>
              <a:t>آزمایش واقعی :</a:t>
            </a:r>
          </a:p>
          <a:p>
            <a:pPr marL="88900" indent="0" algn="just" rtl="1">
              <a:buNone/>
            </a:pPr>
            <a:r>
              <a:rPr lang="fa-IR" sz="2400" dirty="0" smtClean="0"/>
              <a:t>آزماینده  چهار کارت را در جلو آزمودنی طوری قرار می دهد که یک مربع تشکیل دهند و ده سانتی متر از یکدیگر فاصله داشته باشد . آزمودنی نباید کارت ها را در جایی که مخصوص آن نیست بگذارد – ازمودنی 15 تمرین انجام می دهد پس از هر تمرین یک توقف 30 ثانیه ای دریافت می کند </a:t>
            </a:r>
          </a:p>
          <a:p>
            <a:endParaRPr lang="en-US" sz="24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تحلیل نتایج :</a:t>
            </a:r>
          </a:p>
          <a:p>
            <a:pPr marL="90488" indent="0" algn="just" rtl="1">
              <a:buNone/>
            </a:pPr>
            <a:r>
              <a:rPr lang="fa-IR" sz="2400" dirty="0" smtClean="0"/>
              <a:t>ضمن یادگیری مرحله اول را ترسیم می کند 15 تمرین روی محور </a:t>
            </a:r>
            <a:r>
              <a:rPr lang="en-US" sz="2400" dirty="0" smtClean="0"/>
              <a:t>x</a:t>
            </a:r>
            <a:r>
              <a:rPr lang="fa-IR" sz="2400" dirty="0" smtClean="0"/>
              <a:t> و زمان های مربوط را روی محور </a:t>
            </a:r>
            <a:r>
              <a:rPr lang="en-US" sz="2400" dirty="0" smtClean="0"/>
              <a:t>y</a:t>
            </a:r>
            <a:r>
              <a:rPr lang="fa-IR" sz="2400" dirty="0" smtClean="0"/>
              <a:t> ها قرار می دهند منحنی یادگیری مرحله دوم یعنی منحنی 5 تمرین بعدی را روی همان محمورها رسم می کند . اگر منحنی دوم در بالای منحنی اول قرار گیرد وجود عامل منع قبلی در کسب عادات تازه تأیید خواهد شد.</a:t>
            </a:r>
            <a:endParaRPr lang="en-US" sz="2400"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16.</a:t>
            </a:r>
            <a:br>
              <a:rPr lang="fa-IR" dirty="0" smtClean="0"/>
            </a:br>
            <a:r>
              <a:rPr lang="fa-IR" dirty="0" smtClean="0"/>
              <a:t>منع بعدی</a:t>
            </a:r>
            <a:endParaRPr lang="en-US" dirty="0"/>
          </a:p>
        </p:txBody>
      </p:sp>
      <p:sp>
        <p:nvSpPr>
          <p:cNvPr id="3" name="Content Placeholder 2"/>
          <p:cNvSpPr>
            <a:spLocks noGrp="1"/>
          </p:cNvSpPr>
          <p:nvPr>
            <p:ph idx="1"/>
          </p:nvPr>
        </p:nvSpPr>
        <p:spPr/>
        <p:txBody>
          <a:bodyPr>
            <a:normAutofit/>
          </a:bodyPr>
          <a:lstStyle/>
          <a:p>
            <a:pPr algn="just" rtl="1">
              <a:buNone/>
            </a:pPr>
            <a:r>
              <a:rPr lang="fa-IR" sz="2400" dirty="0" smtClean="0"/>
              <a:t>هدف :</a:t>
            </a:r>
          </a:p>
          <a:p>
            <a:pPr marL="0" indent="0" algn="just" rtl="1">
              <a:buNone/>
            </a:pPr>
            <a:r>
              <a:rPr lang="fa-IR" sz="2400" dirty="0" smtClean="0"/>
              <a:t>مطالعه منع بعدی و آشنایی با روشی که به روش گروه کنترل معروف است منع بعدی یا مزاحمت یادگیریهای بعدی در یاد آوری آموخته های قبلی عبارتست از مشکلی که بین یک یادگیری و کاربرد آن در اثر یک یادگیری تازه بوجود می آید . برای مطالعه منع بعدی از روشی استفاده می شود که به روش گروه کنترل معروف است این از آزمایش های واقعی روانشناسی تجربی محسوب می شود که متغیر مستقل دستکاری می شود . تا اثر آن روی متغیر وابسته مورد مطالعه قرار گیرد .</a:t>
            </a:r>
          </a:p>
          <a:p>
            <a:pPr algn="just" rtl="1">
              <a:buNone/>
            </a:pPr>
            <a:endParaRPr lang="ar-SA" sz="2400" dirty="0" smtClean="0"/>
          </a:p>
          <a:p>
            <a:pPr algn="just" rtl="1">
              <a:buNone/>
            </a:pPr>
            <a:endParaRPr lang="en-US" sz="2400"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ar-SA" sz="2400" dirty="0" smtClean="0"/>
              <a:t>وسایل آزمایش</a:t>
            </a:r>
          </a:p>
          <a:p>
            <a:pPr marL="0" indent="0" algn="just" rtl="1">
              <a:buNone/>
            </a:pPr>
            <a:r>
              <a:rPr lang="ar-SA" sz="2400" dirty="0" smtClean="0"/>
              <a:t>دو فهرست </a:t>
            </a:r>
            <a:r>
              <a:rPr lang="en-US" sz="2400" dirty="0" smtClean="0"/>
              <a:t>A  </a:t>
            </a:r>
            <a:r>
              <a:rPr lang="ar-SA" sz="2400" dirty="0" smtClean="0"/>
              <a:t>و </a:t>
            </a:r>
            <a:r>
              <a:rPr lang="en-US" sz="2400" dirty="0" smtClean="0"/>
              <a:t>B  </a:t>
            </a:r>
            <a:r>
              <a:rPr lang="ar-SA" sz="2400" dirty="0" smtClean="0"/>
              <a:t>که هر یک از دوازده صفت</a:t>
            </a:r>
            <a:r>
              <a:rPr lang="fa-IR" sz="2400" dirty="0" smtClean="0"/>
              <a:t> از</a:t>
            </a:r>
            <a:r>
              <a:rPr lang="ar-SA" sz="2400" dirty="0" smtClean="0"/>
              <a:t> دو بخشی تشکیل شده است. صفات فهرست </a:t>
            </a:r>
            <a:r>
              <a:rPr lang="en-US" sz="2400" dirty="0" smtClean="0"/>
              <a:t>A </a:t>
            </a:r>
            <a:r>
              <a:rPr lang="ar-SA" sz="2400" dirty="0" smtClean="0"/>
              <a:t>با </a:t>
            </a:r>
            <a:r>
              <a:rPr lang="en-US" sz="2400" dirty="0" smtClean="0"/>
              <a:t>B </a:t>
            </a:r>
            <a:r>
              <a:rPr lang="ar-SA" sz="2400" dirty="0" smtClean="0"/>
              <a:t>مترادف هستند.</a:t>
            </a:r>
            <a:r>
              <a:rPr lang="fa-IR" sz="2400" dirty="0" smtClean="0"/>
              <a:t>هر کدام به 5 صورت متفاوت تنظیم و به ترتیب شماره گذاری شده است .</a:t>
            </a:r>
          </a:p>
          <a:p>
            <a:pPr marL="0" indent="0" algn="just" rtl="1">
              <a:buNone/>
            </a:pPr>
            <a:r>
              <a:rPr lang="en-US" sz="2400" dirty="0" smtClean="0"/>
              <a:t>A</a:t>
            </a:r>
            <a:r>
              <a:rPr lang="en-US" sz="2400" baseline="-25000" dirty="0" smtClean="0"/>
              <a:t>1 </a:t>
            </a:r>
            <a:r>
              <a:rPr lang="ar-SA" sz="2400" dirty="0" smtClean="0"/>
              <a:t>- </a:t>
            </a:r>
            <a:r>
              <a:rPr lang="en-US" sz="2400" dirty="0" smtClean="0"/>
              <a:t>A</a:t>
            </a:r>
            <a:r>
              <a:rPr lang="en-US" sz="2400" baseline="-25000" dirty="0" smtClean="0"/>
              <a:t>2 </a:t>
            </a:r>
            <a:r>
              <a:rPr lang="ar-SA" sz="2400" dirty="0" smtClean="0"/>
              <a:t>- </a:t>
            </a:r>
            <a:r>
              <a:rPr lang="en-US" sz="2400" dirty="0" smtClean="0"/>
              <a:t>A</a:t>
            </a:r>
            <a:r>
              <a:rPr lang="en-US" sz="2400" baseline="-25000" dirty="0" smtClean="0"/>
              <a:t>3</a:t>
            </a:r>
            <a:r>
              <a:rPr lang="ar-SA" sz="2400" dirty="0" smtClean="0"/>
              <a:t>-</a:t>
            </a:r>
            <a:r>
              <a:rPr lang="ar-SA" sz="2400" baseline="-25000" dirty="0" smtClean="0"/>
              <a:t> </a:t>
            </a:r>
            <a:r>
              <a:rPr lang="en-US" sz="2400" dirty="0" smtClean="0"/>
              <a:t>A</a:t>
            </a:r>
            <a:r>
              <a:rPr lang="en-US" sz="2400" baseline="-25000" dirty="0" smtClean="0"/>
              <a:t>4</a:t>
            </a:r>
            <a:r>
              <a:rPr lang="ar-SA" sz="2400" dirty="0" smtClean="0"/>
              <a:t>- </a:t>
            </a:r>
            <a:r>
              <a:rPr lang="ar-SA" sz="2400" baseline="-25000" dirty="0" smtClean="0"/>
              <a:t> </a:t>
            </a:r>
            <a:r>
              <a:rPr lang="en-US" sz="2400" dirty="0" smtClean="0"/>
              <a:t>A</a:t>
            </a:r>
            <a:r>
              <a:rPr lang="en-US" sz="2400" baseline="-25000" dirty="0" smtClean="0"/>
              <a:t>5</a:t>
            </a:r>
            <a:r>
              <a:rPr lang="ar-SA" sz="2400" baseline="-25000" dirty="0" smtClean="0"/>
              <a:t> </a:t>
            </a:r>
            <a:endParaRPr lang="fa-IR" sz="2400" baseline="-25000" dirty="0" smtClean="0"/>
          </a:p>
          <a:p>
            <a:pPr marL="0" indent="0" algn="just" rtl="1">
              <a:buNone/>
            </a:pPr>
            <a:r>
              <a:rPr lang="en-US" sz="2400" dirty="0" smtClean="0"/>
              <a:t>B</a:t>
            </a:r>
            <a:r>
              <a:rPr lang="en-US" sz="2400" baseline="-25000" dirty="0" smtClean="0"/>
              <a:t>1 </a:t>
            </a:r>
            <a:r>
              <a:rPr lang="ar-SA" sz="2400" dirty="0" smtClean="0"/>
              <a:t>- </a:t>
            </a:r>
            <a:r>
              <a:rPr lang="en-US" sz="2400" dirty="0" smtClean="0"/>
              <a:t>B</a:t>
            </a:r>
            <a:r>
              <a:rPr lang="en-US" sz="2400" baseline="-25000" dirty="0" smtClean="0"/>
              <a:t>2 </a:t>
            </a:r>
            <a:r>
              <a:rPr lang="ar-SA" sz="2400" dirty="0" smtClean="0"/>
              <a:t>- </a:t>
            </a:r>
            <a:r>
              <a:rPr lang="en-US" sz="2400" dirty="0" smtClean="0"/>
              <a:t>B</a:t>
            </a:r>
            <a:r>
              <a:rPr lang="en-US" sz="2400" baseline="-25000" dirty="0" smtClean="0"/>
              <a:t>3</a:t>
            </a:r>
            <a:r>
              <a:rPr lang="ar-SA" sz="2400" dirty="0" smtClean="0"/>
              <a:t>-</a:t>
            </a:r>
            <a:r>
              <a:rPr lang="ar-SA" sz="2400" baseline="-25000" dirty="0" smtClean="0"/>
              <a:t> </a:t>
            </a:r>
            <a:r>
              <a:rPr lang="en-US" sz="2400" dirty="0" smtClean="0"/>
              <a:t>B</a:t>
            </a:r>
            <a:r>
              <a:rPr lang="en-US" sz="2400" baseline="-25000" dirty="0" smtClean="0"/>
              <a:t>4</a:t>
            </a:r>
            <a:r>
              <a:rPr lang="ar-SA" sz="2400" dirty="0" smtClean="0"/>
              <a:t>- </a:t>
            </a:r>
            <a:r>
              <a:rPr lang="ar-SA" sz="2400" baseline="-25000" dirty="0" smtClean="0"/>
              <a:t> </a:t>
            </a:r>
            <a:r>
              <a:rPr lang="en-US" sz="2400" dirty="0" smtClean="0"/>
              <a:t>B</a:t>
            </a:r>
            <a:r>
              <a:rPr lang="en-US" sz="2400" baseline="-25000" dirty="0" smtClean="0"/>
              <a:t>5</a:t>
            </a:r>
            <a:r>
              <a:rPr lang="ar-SA" sz="2400" baseline="-25000" dirty="0" smtClean="0"/>
              <a:t> </a:t>
            </a:r>
            <a:endParaRPr lang="fa-IR" sz="2400" dirty="0" smtClean="0"/>
          </a:p>
          <a:p>
            <a:pPr algn="just"/>
            <a:endParaRPr lang="en-US" sz="2400"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روش آزمایش</a:t>
            </a:r>
            <a:endParaRPr lang="en-US" dirty="0"/>
          </a:p>
        </p:txBody>
      </p:sp>
      <p:sp>
        <p:nvSpPr>
          <p:cNvPr id="3" name="Content Placeholder 2"/>
          <p:cNvSpPr>
            <a:spLocks noGrp="1"/>
          </p:cNvSpPr>
          <p:nvPr>
            <p:ph idx="1"/>
          </p:nvPr>
        </p:nvSpPr>
        <p:spPr/>
        <p:txBody>
          <a:bodyPr>
            <a:noAutofit/>
          </a:bodyPr>
          <a:lstStyle/>
          <a:p>
            <a:pPr marL="0" indent="0" algn="just" rtl="1">
              <a:buNone/>
            </a:pPr>
            <a:r>
              <a:rPr lang="ar-SA" sz="2400" dirty="0" smtClean="0"/>
              <a:t>آزمودنی ها به دو گروه تقسیم می شوند. آزماینده اعلام می کند که می خواهد یک فهرست 12 کلمه ای را پنج بار به صورت های مختلف بخواند و آزمودنی ها باید این 12 کلمه را حفظ کنند، آزماینده بطور آرام فهرست </a:t>
            </a:r>
            <a:r>
              <a:rPr lang="en-US" sz="2400" dirty="0" smtClean="0"/>
              <a:t>A</a:t>
            </a:r>
            <a:r>
              <a:rPr lang="ar-SA" sz="2400" dirty="0" smtClean="0"/>
              <a:t> را به صورتهای </a:t>
            </a:r>
            <a:r>
              <a:rPr lang="en-US" sz="2400" dirty="0" smtClean="0"/>
              <a:t>A</a:t>
            </a:r>
            <a:r>
              <a:rPr lang="en-US" sz="2400" baseline="-25000" dirty="0" smtClean="0"/>
              <a:t>1 </a:t>
            </a:r>
            <a:r>
              <a:rPr lang="ar-SA" sz="2400" dirty="0" smtClean="0"/>
              <a:t>- </a:t>
            </a:r>
            <a:r>
              <a:rPr lang="en-US" sz="2400" dirty="0" smtClean="0"/>
              <a:t>A</a:t>
            </a:r>
            <a:r>
              <a:rPr lang="en-US" sz="2400" baseline="-25000" dirty="0" smtClean="0"/>
              <a:t>2 </a:t>
            </a:r>
            <a:r>
              <a:rPr lang="ar-SA" sz="2400" dirty="0" smtClean="0"/>
              <a:t>- </a:t>
            </a:r>
            <a:r>
              <a:rPr lang="en-US" sz="2400" dirty="0" smtClean="0"/>
              <a:t>A</a:t>
            </a:r>
            <a:r>
              <a:rPr lang="en-US" sz="2400" baseline="-25000" dirty="0" smtClean="0"/>
              <a:t>3</a:t>
            </a:r>
            <a:r>
              <a:rPr lang="ar-SA" sz="2400" dirty="0" smtClean="0"/>
              <a:t>-</a:t>
            </a:r>
            <a:r>
              <a:rPr lang="ar-SA" sz="2400" baseline="-25000" dirty="0" smtClean="0"/>
              <a:t> </a:t>
            </a:r>
            <a:r>
              <a:rPr lang="en-US" sz="2400" dirty="0" smtClean="0"/>
              <a:t>A</a:t>
            </a:r>
            <a:r>
              <a:rPr lang="en-US" sz="2400" baseline="-25000" dirty="0" smtClean="0"/>
              <a:t>4</a:t>
            </a:r>
            <a:r>
              <a:rPr lang="ar-SA" sz="2400" dirty="0" smtClean="0"/>
              <a:t>- </a:t>
            </a:r>
            <a:r>
              <a:rPr lang="ar-SA" sz="2400" baseline="-25000" dirty="0" smtClean="0"/>
              <a:t> </a:t>
            </a:r>
            <a:r>
              <a:rPr lang="en-US" sz="2400" dirty="0" smtClean="0"/>
              <a:t>A</a:t>
            </a:r>
            <a:r>
              <a:rPr lang="en-US" sz="2400" baseline="-25000" dirty="0" smtClean="0"/>
              <a:t>5</a:t>
            </a:r>
            <a:r>
              <a:rPr lang="ar-SA" sz="2400" baseline="-25000" dirty="0" smtClean="0"/>
              <a:t>  </a:t>
            </a:r>
            <a:r>
              <a:rPr lang="ar-SA" sz="2400" dirty="0" smtClean="0"/>
              <a:t> می خواند. آزمودنی ها پس از پایان </a:t>
            </a:r>
            <a:r>
              <a:rPr lang="en-US" sz="2400" dirty="0" smtClean="0"/>
              <a:t>A</a:t>
            </a:r>
            <a:r>
              <a:rPr lang="en-US" sz="2400" baseline="-25000" dirty="0" smtClean="0"/>
              <a:t>5</a:t>
            </a:r>
            <a:r>
              <a:rPr lang="ar-SA" sz="2400" baseline="-25000" dirty="0" smtClean="0"/>
              <a:t>  </a:t>
            </a:r>
            <a:r>
              <a:rPr lang="ar-SA" sz="2400" dirty="0" smtClean="0"/>
              <a:t>، صفاتی را که به خاطر دارند روی یکی از سه ورقه که قبلاً روی آن نوشته اند "یادگیری فهرست </a:t>
            </a:r>
            <a:r>
              <a:rPr lang="en-US" sz="2400" dirty="0" smtClean="0"/>
              <a:t>A</a:t>
            </a:r>
            <a:r>
              <a:rPr lang="ar-SA" sz="2400" dirty="0" smtClean="0"/>
              <a:t>" می نویسند. </a:t>
            </a:r>
            <a:endParaRPr lang="en-US" sz="2400" dirty="0" smtClean="0"/>
          </a:p>
          <a:p>
            <a:pPr marL="0" indent="0" algn="just" rtl="1">
              <a:buNone/>
            </a:pPr>
            <a:endParaRPr lang="en-US" sz="24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rtl="1">
              <a:buNone/>
            </a:pPr>
            <a:r>
              <a:rPr lang="ar-SA" sz="2400" dirty="0" smtClean="0"/>
              <a:t>آزماینده گروه کنترل </a:t>
            </a:r>
            <a:r>
              <a:rPr lang="en-US" sz="2400" dirty="0" smtClean="0"/>
              <a:t> </a:t>
            </a:r>
            <a:r>
              <a:rPr lang="fa-IR" sz="2400" dirty="0" smtClean="0"/>
              <a:t>را</a:t>
            </a:r>
            <a:r>
              <a:rPr lang="ar-SA" sz="2400" dirty="0" smtClean="0"/>
              <a:t> از اتاق خارج </a:t>
            </a:r>
            <a:r>
              <a:rPr lang="fa-IR" sz="2400" dirty="0" smtClean="0"/>
              <a:t>می کند.بعد </a:t>
            </a:r>
            <a:r>
              <a:rPr lang="ar-SA" sz="2400" dirty="0" smtClean="0"/>
              <a:t> فهرست </a:t>
            </a:r>
            <a:r>
              <a:rPr lang="fa-IR" sz="2400" dirty="0" smtClean="0"/>
              <a:t> صفات </a:t>
            </a:r>
            <a:r>
              <a:rPr lang="en-US" sz="2400" dirty="0" smtClean="0"/>
              <a:t> B</a:t>
            </a:r>
            <a:r>
              <a:rPr lang="ar-SA" sz="2400" dirty="0" smtClean="0"/>
              <a:t>را مثل فهرست </a:t>
            </a:r>
            <a:r>
              <a:rPr lang="fa-IR" sz="2400" dirty="0" smtClean="0"/>
              <a:t>صفات </a:t>
            </a:r>
            <a:r>
              <a:rPr lang="en-US" sz="2400" dirty="0" smtClean="0"/>
              <a:t>A</a:t>
            </a:r>
            <a:r>
              <a:rPr lang="fa-IR" sz="2400" dirty="0" smtClean="0"/>
              <a:t> </a:t>
            </a:r>
            <a:r>
              <a:rPr lang="ar-SA" sz="2400" dirty="0" smtClean="0"/>
              <a:t>برای آزمودنی های گروه آزمایشی می خواند و آنها </a:t>
            </a:r>
            <a:r>
              <a:rPr lang="fa-IR" sz="2400" dirty="0" smtClean="0"/>
              <a:t>هم </a:t>
            </a:r>
            <a:r>
              <a:rPr lang="ar-SA" sz="2400" dirty="0" smtClean="0"/>
              <a:t>هرچه به خاطر می آورند روی اوراق "یادگیری فهرست </a:t>
            </a:r>
            <a:r>
              <a:rPr lang="en-US" sz="2400" dirty="0" smtClean="0"/>
              <a:t>B</a:t>
            </a:r>
            <a:r>
              <a:rPr lang="ar-SA" sz="2400" dirty="0" smtClean="0"/>
              <a:t>" </a:t>
            </a:r>
            <a:r>
              <a:rPr lang="fa-IR" sz="2400" dirty="0" smtClean="0"/>
              <a:t>می </a:t>
            </a:r>
            <a:r>
              <a:rPr lang="ar-SA" sz="2400" dirty="0" smtClean="0"/>
              <a:t>نویسند. پس </a:t>
            </a:r>
            <a:r>
              <a:rPr lang="fa-IR" sz="2400" dirty="0" smtClean="0"/>
              <a:t>از استراحت </a:t>
            </a:r>
            <a:r>
              <a:rPr lang="ar-SA" sz="2400" dirty="0" smtClean="0"/>
              <a:t>گروه</a:t>
            </a:r>
            <a:r>
              <a:rPr lang="fa-IR" sz="2400" dirty="0" smtClean="0"/>
              <a:t> آزمایش گروه</a:t>
            </a:r>
            <a:r>
              <a:rPr lang="ar-SA" sz="2400" dirty="0" smtClean="0"/>
              <a:t> کنترل </a:t>
            </a:r>
            <a:r>
              <a:rPr lang="fa-IR" sz="2400" dirty="0" smtClean="0"/>
              <a:t>به اتاق بر می گردند</a:t>
            </a:r>
            <a:r>
              <a:rPr lang="ar-SA" sz="2400" dirty="0" smtClean="0"/>
              <a:t>. آزماینده می خواهد تا صفاتی که از فهرست </a:t>
            </a:r>
            <a:r>
              <a:rPr lang="en-US" sz="2400" dirty="0" smtClean="0"/>
              <a:t>A</a:t>
            </a:r>
            <a:r>
              <a:rPr lang="ar-SA" sz="2400" dirty="0" smtClean="0"/>
              <a:t> به خاطر دارند روی برگ دیگری که قبلاً روی آن نوشته اند </a:t>
            </a:r>
            <a:r>
              <a:rPr lang="fa-IR" sz="2400" dirty="0" smtClean="0"/>
              <a:t>ب</a:t>
            </a:r>
            <a:r>
              <a:rPr lang="ar-SA" sz="2400" dirty="0" smtClean="0"/>
              <a:t>نویسند و تحویل دهند.</a:t>
            </a:r>
            <a:endParaRPr lang="en-US" sz="24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تحلیل نتایج :</a:t>
            </a:r>
            <a:br>
              <a:rPr lang="fa-IR" dirty="0" smtClean="0"/>
            </a:br>
            <a:endParaRPr lang="en-US" dirty="0"/>
          </a:p>
        </p:txBody>
      </p:sp>
      <p:sp>
        <p:nvSpPr>
          <p:cNvPr id="3" name="Content Placeholder 2"/>
          <p:cNvSpPr>
            <a:spLocks noGrp="1"/>
          </p:cNvSpPr>
          <p:nvPr>
            <p:ph idx="1"/>
          </p:nvPr>
        </p:nvSpPr>
        <p:spPr/>
        <p:txBody>
          <a:bodyPr>
            <a:normAutofit fontScale="55000" lnSpcReduction="20000"/>
          </a:bodyPr>
          <a:lstStyle/>
          <a:p>
            <a:pPr marL="0" indent="0" algn="just" rtl="1">
              <a:buNone/>
            </a:pPr>
            <a:r>
              <a:rPr lang="fa-IR" dirty="0" smtClean="0"/>
              <a:t>میانگین تعداد صفاتی که از فهرست پس از 5 بار قرائت به یاد مانده محاسبه می شود </a:t>
            </a:r>
          </a:p>
          <a:p>
            <a:pPr marL="0" indent="0" algn="just" rtl="1">
              <a:buNone/>
            </a:pPr>
            <a:r>
              <a:rPr lang="fa-IR" dirty="0" smtClean="0"/>
              <a:t>2) میانگین دو گروه مقایسه می شود اگر تفاوت آنها معنی دار نباشد دوگروه معادل خواهند بود .</a:t>
            </a:r>
          </a:p>
          <a:p>
            <a:pPr marL="0" indent="0" algn="just" rtl="1">
              <a:buNone/>
            </a:pPr>
            <a:r>
              <a:rPr lang="fa-IR" dirty="0" smtClean="0"/>
              <a:t>3) اگر میانگین گروه آزمایشی کمتر از مینگین گروه کنترل باشد به شرط اینکه دو گروه در یادگیری </a:t>
            </a:r>
            <a:r>
              <a:rPr lang="en-US" dirty="0" smtClean="0"/>
              <a:t>A</a:t>
            </a:r>
            <a:r>
              <a:rPr lang="fa-IR" dirty="0" smtClean="0"/>
              <a:t> تفاوت نداشته باشند ثابت خواهد شد که یادگیری فهرست </a:t>
            </a:r>
            <a:r>
              <a:rPr lang="en-US" dirty="0" smtClean="0"/>
              <a:t>B</a:t>
            </a:r>
            <a:r>
              <a:rPr lang="fa-IR" dirty="0" smtClean="0"/>
              <a:t> مانع از یادآوری فهرست </a:t>
            </a:r>
            <a:r>
              <a:rPr lang="en-US" dirty="0" smtClean="0"/>
              <a:t>A</a:t>
            </a:r>
            <a:r>
              <a:rPr lang="fa-IR" dirty="0" smtClean="0"/>
              <a:t> شده است.</a:t>
            </a:r>
          </a:p>
          <a:p>
            <a:pPr marL="0" indent="0" algn="just" rtl="1">
              <a:buNone/>
            </a:pPr>
            <a:r>
              <a:rPr lang="fa-IR" dirty="0" smtClean="0"/>
              <a:t>4) اگر میانگین فهرست </a:t>
            </a:r>
            <a:r>
              <a:rPr lang="en-US" dirty="0" smtClean="0"/>
              <a:t>B</a:t>
            </a:r>
            <a:r>
              <a:rPr lang="fa-IR" dirty="0" smtClean="0"/>
              <a:t> از فهرست </a:t>
            </a:r>
            <a:r>
              <a:rPr lang="en-US" dirty="0" smtClean="0"/>
              <a:t>A</a:t>
            </a:r>
            <a:r>
              <a:rPr lang="fa-IR" dirty="0" smtClean="0"/>
              <a:t> بیش تر باشد خواهیم گفت انتقال صورت گرفته است.</a:t>
            </a:r>
          </a:p>
          <a:p>
            <a:pPr marL="0" indent="0" algn="just" rtl="1">
              <a:buNone/>
            </a:pPr>
            <a:r>
              <a:rPr lang="fa-IR" dirty="0" smtClean="0"/>
              <a:t>5) میانگین گروه کنترل در یادگیری و یادآوری فهرست </a:t>
            </a:r>
            <a:r>
              <a:rPr lang="en-US" dirty="0" smtClean="0"/>
              <a:t>A</a:t>
            </a:r>
            <a:r>
              <a:rPr lang="fa-IR" dirty="0" smtClean="0"/>
              <a:t> مقایسه می شود اگر میانگین یادآوری کمر از میانگین یادگیری باشد فراموشی به وقوع پیوسته  است.</a:t>
            </a:r>
          </a:p>
          <a:p>
            <a:pPr marL="0" indent="0" algn="just" rtl="1">
              <a:buNone/>
            </a:pPr>
            <a:r>
              <a:rPr lang="fa-IR" dirty="0" smtClean="0"/>
              <a:t>6) محاسبه درصد فراموشی که به کمک آنمی توان پدیده های منع بعدی – منع قبلی – تداخل بهبود خود به خودی را مورد بررسی قرار دهد .</a:t>
            </a:r>
          </a:p>
          <a:p>
            <a:pPr marL="0" indent="0" algn="just" rtl="1">
              <a:buNone/>
            </a:pPr>
            <a:r>
              <a:rPr lang="fa-IR" dirty="0" smtClean="0"/>
              <a:t>یادآوری :</a:t>
            </a:r>
          </a:p>
          <a:p>
            <a:pPr marL="0" indent="0" algn="just" rtl="1">
              <a:buNone/>
            </a:pPr>
            <a:r>
              <a:rPr lang="fa-IR" dirty="0" smtClean="0"/>
              <a:t>برای مقایسه گروه ازمایش با گروه کنترل استودنت در مورد گروههای مستقل و برای مقایسه گروه آزمایش با خود یا گروه کنترل با خود آزمون </a:t>
            </a:r>
            <a:r>
              <a:rPr lang="en-US" dirty="0" smtClean="0"/>
              <a:t>T</a:t>
            </a:r>
            <a:r>
              <a:rPr lang="fa-IR" dirty="0" smtClean="0"/>
              <a:t> استودنت در مورد گروههای همتا استفاده می شود .</a:t>
            </a:r>
          </a:p>
          <a:p>
            <a:pPr marL="0" indent="0" algn="just" rtl="1">
              <a:buNone/>
            </a:pPr>
            <a:endParaRPr lang="fa-IR" dirty="0" smtClean="0"/>
          </a:p>
          <a:p>
            <a:pPr marL="0" indent="0" algn="just" rtl="1">
              <a:buNone/>
            </a:pPr>
            <a:endParaRPr lang="fa-IR" dirty="0" smtClean="0"/>
          </a:p>
          <a:p>
            <a:pPr marL="0" indent="0" algn="just" rtl="1">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17. </a:t>
            </a:r>
            <a:br>
              <a:rPr lang="fa-IR" dirty="0" smtClean="0"/>
            </a:br>
            <a:r>
              <a:rPr lang="fa-IR" dirty="0" smtClean="0"/>
              <a:t>یادآوری- باز شناسی – باز آموزی</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یاداوری : می توانیم کلمات، جملات، ابیات، حرکات، اعمال را به فعل در بیاوریم</a:t>
            </a:r>
          </a:p>
          <a:p>
            <a:pPr marL="0" indent="0" algn="just" rtl="1">
              <a:buNone/>
            </a:pPr>
            <a:r>
              <a:rPr lang="fa-IR" sz="2400" dirty="0" smtClean="0"/>
              <a:t>بازشناسی : بدون این که قادر به یاد اوری خود به خود باشیم هنگام مواجه شدن  با یک ادراک فعل تعلق قبلی به تجربه های خود را تشخیص دهیم .</a:t>
            </a:r>
          </a:p>
          <a:p>
            <a:pPr marL="0" indent="0" algn="just" rtl="1">
              <a:buNone/>
            </a:pPr>
            <a:r>
              <a:rPr lang="fa-IR" sz="2400" dirty="0" smtClean="0"/>
              <a:t>صرفه جویی در باز آموزی : یادگیری به این صورت تجلی می کند که باز آموزی خیلی سریعتر از یادگیری اولیه انجام می گیرد</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rtl="1">
              <a:buNone/>
            </a:pPr>
            <a:r>
              <a:rPr lang="fa-IR" sz="8000" dirty="0" smtClean="0"/>
              <a:t>فصل دوم </a:t>
            </a:r>
            <a:br>
              <a:rPr lang="fa-IR" sz="8000" dirty="0" smtClean="0"/>
            </a:br>
            <a:r>
              <a:rPr lang="fa-IR" sz="8000" dirty="0" smtClean="0"/>
              <a:t>روش شناسی</a:t>
            </a:r>
            <a:endParaRPr lang="en-US" sz="8000"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این آزمایش در دو قسمت انجام می گیرد .</a:t>
            </a:r>
          </a:p>
          <a:p>
            <a:pPr marL="0" indent="0" algn="just" rtl="1">
              <a:buNone/>
            </a:pPr>
            <a:r>
              <a:rPr lang="fa-IR" sz="2400" dirty="0" smtClean="0"/>
              <a:t>قسمت اول : </a:t>
            </a:r>
          </a:p>
          <a:p>
            <a:pPr marL="0" indent="0" algn="just" rtl="1">
              <a:buNone/>
            </a:pPr>
            <a:r>
              <a:rPr lang="fa-IR" sz="2400" dirty="0" smtClean="0"/>
              <a:t>مقایسه یادآوری با باز شناسی </a:t>
            </a:r>
          </a:p>
          <a:p>
            <a:pPr marL="0" indent="0" algn="just" rtl="1">
              <a:buNone/>
            </a:pPr>
            <a:r>
              <a:rPr lang="fa-IR" sz="2400" dirty="0" smtClean="0"/>
              <a:t>وسایل آزمایش :</a:t>
            </a:r>
          </a:p>
          <a:p>
            <a:pPr marL="0" indent="0" algn="just" rtl="1">
              <a:buNone/>
            </a:pPr>
            <a:r>
              <a:rPr lang="fa-IR" sz="2400" dirty="0" smtClean="0"/>
              <a:t>دو فهرست کلمه –یکی شامل 30کلمه معمولی دو بخشی ودیگری شامل 100 کلمه از همان نوع است .</a:t>
            </a:r>
          </a:p>
          <a:p>
            <a:pPr marL="0" indent="0" algn="just" rtl="1">
              <a:buNone/>
            </a:pPr>
            <a:endParaRPr lang="en-US" sz="2400"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lgn="just" rtl="1">
              <a:buNone/>
            </a:pPr>
            <a:r>
              <a:rPr lang="fa-IR" dirty="0" smtClean="0"/>
              <a:t>روش آزمایش :</a:t>
            </a:r>
          </a:p>
          <a:p>
            <a:pPr marL="0" indent="0" algn="just" rtl="1">
              <a:buNone/>
            </a:pPr>
            <a:r>
              <a:rPr lang="fa-IR" dirty="0" smtClean="0"/>
              <a:t>آزمودنی ها در حالی که دو برگ کاغذ و یک مداد در اختیار  دارند پشت میز می نشیند آزماینده فهرست 30 کلمه را با آهنگ تقریبی هر کلمه در یک ثانیه می خواند بلافاصله همان فهرست دوم را برای بار دوم می خواند آزمودنیها کلمات را به خاطر می آورند روی برگ اول می نویسند .آزمون یاداوری آزماینده اوراق را جمع اوری می کند و به اجرای مرحله ی دوم می‏پردازد  فهرست آهنگ ها با تقریبی 30 ثانیه یککلمه می خواند کلماتی که در فهرست اول خوانده باز شناسد و ان را روی برگ دوم بنویسد بعد از تمام شدن آزمایش آزمودنی ها و آزماینده نتایج را بررسی می کند و مقایسه های زیر را انجام می دهند :</a:t>
            </a:r>
          </a:p>
          <a:p>
            <a:pPr marL="514350" indent="-514350" algn="r" rtl="1">
              <a:buNone/>
            </a:pPr>
            <a:endParaRPr lang="fa-IR" dirty="0" smtClean="0"/>
          </a:p>
          <a:p>
            <a:pPr marL="514350" indent="-514350" algn="r" rtl="1">
              <a:buNone/>
            </a:pPr>
            <a:r>
              <a:rPr lang="fa-IR" dirty="0" smtClean="0"/>
              <a:t>تعداد یادآوری های درست با تعداد باز شناسی های درست </a:t>
            </a:r>
          </a:p>
          <a:p>
            <a:pPr marL="514350" indent="-514350" algn="r" rtl="1">
              <a:buNone/>
            </a:pPr>
            <a:r>
              <a:rPr lang="fa-IR" dirty="0" smtClean="0"/>
              <a:t>تعداد یادآوری های غلط با تعداد بازشناسی های غلط </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4282" y="1000108"/>
            <a:ext cx="8686800" cy="4525963"/>
          </a:xfrm>
        </p:spPr>
        <p:txBody>
          <a:bodyPr>
            <a:noAutofit/>
          </a:bodyPr>
          <a:lstStyle/>
          <a:p>
            <a:pPr marL="0" indent="0" algn="r" rtl="1">
              <a:buNone/>
            </a:pPr>
            <a:r>
              <a:rPr lang="fa-IR" sz="2400" dirty="0" smtClean="0"/>
              <a:t>قسمت دوم :</a:t>
            </a:r>
          </a:p>
          <a:p>
            <a:pPr marL="0" indent="0" algn="r" rtl="1">
              <a:buNone/>
            </a:pPr>
            <a:r>
              <a:rPr lang="fa-IR" sz="2400" dirty="0" smtClean="0"/>
              <a:t>مقایسه یادآوری و صرفه جویی در باز آموزی</a:t>
            </a:r>
          </a:p>
          <a:p>
            <a:pPr marL="0" indent="0" algn="r" rtl="1">
              <a:buNone/>
            </a:pPr>
            <a:r>
              <a:rPr lang="fa-IR" sz="2400" dirty="0" smtClean="0"/>
              <a:t>وسایل آزمایش :</a:t>
            </a:r>
          </a:p>
          <a:p>
            <a:pPr marL="0" indent="0" algn="r" rtl="1">
              <a:buNone/>
            </a:pPr>
            <a:r>
              <a:rPr lang="fa-IR" sz="2400" dirty="0" smtClean="0"/>
              <a:t>اوراق ، کدگذاری، کرونومتر </a:t>
            </a:r>
          </a:p>
          <a:p>
            <a:pPr marL="0" indent="0" algn="r" rtl="1">
              <a:buNone/>
            </a:pPr>
            <a:r>
              <a:rPr lang="fa-IR" sz="2400" dirty="0" smtClean="0"/>
              <a:t>روش آزمایش :</a:t>
            </a:r>
          </a:p>
          <a:p>
            <a:pPr marL="0" indent="0" algn="just" rtl="1">
              <a:buNone/>
            </a:pPr>
            <a:r>
              <a:rPr lang="fa-IR" sz="2400" dirty="0" smtClean="0"/>
              <a:t>این روش باید 2 تا 4 هفته پس از آزمایش شماره 21 انجام گیرد و آزمودنی ها باید همان هایی باشد که آزمایش 21 را انجام داده اند آزماینده ابتدا می خواهد که کد آموخته شده را به یاد بیاورد حروف را نامرتب نشان می دهد و از آزمودنیها می خواهد که اعداد مربوط به آن را به یاد بیاورند آن گاه به بازآموزی بپردازد به ترتیب آزمودنی در پنج مرحله ی یک دقیقه ای که 30 ثانیه از یکدیگر فاصله خواهند داشت وادار به کار می کند . ممکن است دو حالت اتفاق بیفتد :</a:t>
            </a:r>
            <a:endParaRPr lang="en-US" sz="2400"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None/>
            </a:pPr>
            <a:r>
              <a:rPr lang="fa-IR" sz="2400" dirty="0" smtClean="0"/>
              <a:t>1- در یک ، دو یا سه مرحله آزمودنی دوباره به بالاترین سطحی می رسد که قبلاً به دست آورده بود که گفته می شود فراموشی در یادآوری صورت گرفته بنابراین باز آموزی سریعتر از یادگیری است .</a:t>
            </a:r>
          </a:p>
          <a:p>
            <a:pPr algn="just" rtl="1">
              <a:buNone/>
            </a:pPr>
            <a:r>
              <a:rPr lang="fa-IR" sz="2400" dirty="0" smtClean="0"/>
              <a:t>2- از همان مرحله اول کار نتیجه ی آزمودنی بالاتر از نتیجه ای است که در جریان یادگیری به دست آورده است این نتیجه را یاد افزایی می نامند .</a:t>
            </a:r>
          </a:p>
          <a:p>
            <a:pPr algn="just" rtl="1">
              <a:buNone/>
            </a:pPr>
            <a:r>
              <a:rPr lang="fa-IR" sz="2400" dirty="0" smtClean="0"/>
              <a:t> </a:t>
            </a:r>
            <a:endParaRPr lang="en-US" sz="2400"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18.</a:t>
            </a:r>
            <a:br>
              <a:rPr lang="fa-IR" dirty="0" smtClean="0"/>
            </a:br>
            <a:r>
              <a:rPr lang="fa-IR" dirty="0" smtClean="0"/>
              <a:t>یادگیری ارادی ، یادگیری اتفاقی </a:t>
            </a:r>
            <a:br>
              <a:rPr lang="fa-IR" dirty="0" smtClean="0"/>
            </a:br>
            <a:endParaRPr lang="en-US" dirty="0"/>
          </a:p>
        </p:txBody>
      </p:sp>
      <p:sp>
        <p:nvSpPr>
          <p:cNvPr id="3" name="Content Placeholder 2"/>
          <p:cNvSpPr>
            <a:spLocks noGrp="1"/>
          </p:cNvSpPr>
          <p:nvPr>
            <p:ph idx="1"/>
          </p:nvPr>
        </p:nvSpPr>
        <p:spPr/>
        <p:txBody>
          <a:bodyPr>
            <a:normAutofit/>
          </a:bodyPr>
          <a:lstStyle/>
          <a:p>
            <a:pPr marL="73025" indent="17463" algn="just" rtl="1">
              <a:buNone/>
            </a:pPr>
            <a:r>
              <a:rPr lang="fa-IR" sz="2400" dirty="0" smtClean="0"/>
              <a:t>هدف: </a:t>
            </a:r>
          </a:p>
          <a:p>
            <a:pPr marL="73025" indent="17463" algn="just" rtl="1">
              <a:buNone/>
            </a:pPr>
            <a:r>
              <a:rPr lang="fa-IR" sz="2400" dirty="0" smtClean="0"/>
              <a:t>نگرشی که نسبت به یک کار پیدا می کنیم و رغبتی به ان نشان می دهیم به مقدار خیلی زیاد کارایی ما در انجام دادن آن را تعیین می کند . یادگیری ارادی کارآمد تر از یادگیری اتفاقی است .</a:t>
            </a:r>
          </a:p>
          <a:p>
            <a:pPr marL="73025" indent="17463" algn="just" rtl="1">
              <a:buNone/>
            </a:pPr>
            <a:r>
              <a:rPr lang="fa-IR" sz="2400" dirty="0" smtClean="0"/>
              <a:t>با این همه برتری یادگیری ارادی بر یادگیری اتفاقی حالت نسبی درد یعنی بعضی مواقع یدگیری اتفاقی کارآمدتر از یادگیری ارادی است .</a:t>
            </a:r>
          </a:p>
          <a:p>
            <a:pPr marL="73025" indent="17463" algn="just" rtl="1">
              <a:buNone/>
            </a:pPr>
            <a:endParaRPr lang="en-US" sz="2400"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lgn="just" rtl="1">
              <a:buNone/>
            </a:pPr>
            <a:r>
              <a:rPr lang="fa-IR" dirty="0" smtClean="0"/>
              <a:t>وسایل آزمایش :</a:t>
            </a:r>
          </a:p>
          <a:p>
            <a:pPr marL="0" indent="0" algn="just" rtl="1">
              <a:buNone/>
            </a:pPr>
            <a:r>
              <a:rPr lang="fa-IR" dirty="0" smtClean="0"/>
              <a:t>یک فهرست برای یادگیی –یک فهرست برای باز شناسی و کرونومتر فهرست از 50 اسم تشکیل شده است فهرست بازشناسی از 200 اسم </a:t>
            </a:r>
          </a:p>
          <a:p>
            <a:pPr marL="0" indent="0" algn="just" rtl="1">
              <a:buNone/>
            </a:pPr>
            <a:r>
              <a:rPr lang="fa-IR" dirty="0" smtClean="0"/>
              <a:t>روش آزمایش :</a:t>
            </a:r>
          </a:p>
          <a:p>
            <a:pPr marL="0" indent="0" algn="just" rtl="1">
              <a:buNone/>
            </a:pPr>
            <a:r>
              <a:rPr lang="fa-IR" dirty="0" smtClean="0"/>
              <a:t>این ازمایش در سه حالت انجام می شود </a:t>
            </a:r>
          </a:p>
          <a:p>
            <a:pPr marL="0" indent="0" algn="just" rtl="1">
              <a:buNone/>
            </a:pPr>
            <a:r>
              <a:rPr lang="fa-IR" dirty="0" smtClean="0"/>
              <a:t>الف)یادگیری ارادی : آزماینده فهرست کلمات را با آهنگ یک کلمه در 6 ثانیه می خواند پس از خوانده شدن آزمودنی ها کلماتی که به خاطر می آورند روی کاغذ می نویسند و این آزمون 3.5 دقیقه طول می کشد .</a:t>
            </a:r>
          </a:p>
          <a:p>
            <a:pPr marL="0" indent="0" algn="just" rtl="1">
              <a:buNone/>
            </a:pPr>
            <a:r>
              <a:rPr lang="fa-IR" dirty="0" smtClean="0"/>
              <a:t>حال یک آزمون 200 کلمه ای در اختیار آزمودنی قرار می دهند کلمات در ستون های مختلف نوشته شده باید ابتدا ستون یک – ستون 2 و بخوانید در جلوی کلماتی که می شناسید یک ضربدار بگذارید از آزمون 3.5 دقیقه ای یعنی برای هر کلمه در حدود یک ثانیه وقت دارید. </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rtl="1">
              <a:buNone/>
            </a:pPr>
            <a:r>
              <a:rPr lang="fa-IR" sz="2400" dirty="0" smtClean="0"/>
              <a:t>حالت ب) یادگیری اتفاقی : آزماینده به ازمودنیها می آموزد که می خواهیم توانایی شما را در آزمون کلمات بسنجیم با خواندن کلمه ای که می گویم هر چه به ذهن شما می اید بنویسد هر کلمه در 6 ثانیه یعنی فقط 6 ثانیه فرصت دارید تا یک کلمه را هم در ذهن زمزمه کنید و هم بنویسید پس از پایان ازمون باز شناسی انجام می گیرد یعنی فهرست 20 کلمه ای در مدت 3.5 دقیقه جلو کلیه کلماتی که خوانده ضربد ربگذارید .</a:t>
            </a:r>
          </a:p>
          <a:p>
            <a:pPr marL="0" indent="0" algn="just" rtl="1">
              <a:buNone/>
            </a:pPr>
            <a:r>
              <a:rPr lang="fa-IR" sz="2400" dirty="0" smtClean="0"/>
              <a:t>حالت ج) یادگیری اتفاقی : ابتدا اوراق یک جدول 8 خانه ای را توزیع می کند بعد دستورالعمل را برای آنها می خواند  فهرست کلمات خوانده می شود و برای هر کلمه یک ضربدر در زیر خانه ای که به حرف اول آن مربوط می شود بگذارید بعد اوراق جع و آزمون یادآوری و بازشنسی انجام می گیرد.           </a:t>
            </a:r>
            <a:endParaRPr lang="en-US" sz="2400"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rtl="1">
              <a:buNone/>
            </a:pPr>
            <a:r>
              <a:rPr lang="fa-IR" sz="2400" dirty="0" smtClean="0"/>
              <a:t>یاداوری :</a:t>
            </a:r>
          </a:p>
          <a:p>
            <a:pPr algn="just" rtl="1">
              <a:buNone/>
            </a:pPr>
            <a:r>
              <a:rPr lang="fa-IR" sz="2400" dirty="0" smtClean="0"/>
              <a:t>اگر تعداد آزمودنی ها آن قدر باشد که بتوان از آنها گروههای متعدد تشکیل داد بهتر خواهد بود که ترتیب آزمونن یادآوری و باز شناسی در هر یک از حالت ها تغییر داد.</a:t>
            </a:r>
          </a:p>
          <a:p>
            <a:pPr algn="just" rtl="1">
              <a:buNone/>
            </a:pPr>
            <a:r>
              <a:rPr lang="fa-IR" sz="2400" dirty="0" smtClean="0"/>
              <a:t>تحلیل نتایج :</a:t>
            </a:r>
          </a:p>
          <a:p>
            <a:pPr marL="514350" indent="-514350" algn="just" rtl="1">
              <a:buAutoNum type="arabicParenR"/>
            </a:pPr>
            <a:r>
              <a:rPr lang="fa-IR" sz="2400" dirty="0" smtClean="0"/>
              <a:t>میانگین و انحراف استاندارد را مشخص می کنند </a:t>
            </a:r>
          </a:p>
          <a:p>
            <a:pPr marL="514350" indent="-514350" algn="just" rtl="1">
              <a:buAutoNum type="arabicParenR"/>
            </a:pPr>
            <a:r>
              <a:rPr lang="fa-IR" sz="2400" dirty="0" smtClean="0"/>
              <a:t>میانگین یاداوری با هممقیسه می شود </a:t>
            </a:r>
          </a:p>
          <a:p>
            <a:pPr marL="514350" indent="-514350" algn="just" rtl="1">
              <a:buAutoNum type="arabicParenR"/>
            </a:pPr>
            <a:r>
              <a:rPr lang="fa-IR" sz="2400" dirty="0" smtClean="0"/>
              <a:t>میانگین بازشناسی با هم مقایسه می شود که کار نسبی را نشان می دهد </a:t>
            </a:r>
          </a:p>
          <a:p>
            <a:pPr marL="514350" indent="-514350" algn="just" rtl="1">
              <a:buAutoNum type="arabicParenR"/>
            </a:pPr>
            <a:r>
              <a:rPr lang="fa-IR" sz="2400" dirty="0" smtClean="0"/>
              <a:t>میانگین یادآوری با بازشناسی را مقایسه می کنند که مشخص شود یاداوری اسان تر است یا باز شناسی</a:t>
            </a:r>
            <a:endParaRPr lang="en-US" sz="24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4356"/>
            <a:ext cx="8534400" cy="758952"/>
          </a:xfrm>
        </p:spPr>
        <p:txBody>
          <a:bodyPr>
            <a:normAutofit fontScale="90000"/>
          </a:bodyPr>
          <a:lstStyle/>
          <a:p>
            <a:pPr rtl="1"/>
            <a:r>
              <a:rPr lang="fa-IR" dirty="0" smtClean="0"/>
              <a:t/>
            </a:r>
            <a:br>
              <a:rPr lang="fa-IR" dirty="0" smtClean="0"/>
            </a:br>
            <a:r>
              <a:rPr lang="fa-IR" dirty="0" smtClean="0"/>
              <a:t>فصل هشتم</a:t>
            </a:r>
            <a:br>
              <a:rPr lang="fa-IR" dirty="0" smtClean="0"/>
            </a:br>
            <a:r>
              <a:rPr lang="fa-IR" sz="3600" dirty="0" smtClean="0"/>
              <a:t>تلفیق پذیری :</a:t>
            </a:r>
            <a:br>
              <a:rPr lang="fa-IR" sz="3600" dirty="0" smtClean="0"/>
            </a:br>
            <a:endParaRPr lang="en-US" dirty="0"/>
          </a:p>
        </p:txBody>
      </p:sp>
      <p:sp>
        <p:nvSpPr>
          <p:cNvPr id="3" name="Content Placeholder 2"/>
          <p:cNvSpPr>
            <a:spLocks noGrp="1"/>
          </p:cNvSpPr>
          <p:nvPr>
            <p:ph idx="1"/>
          </p:nvPr>
        </p:nvSpPr>
        <p:spPr>
          <a:xfrm>
            <a:off x="428596" y="1643050"/>
            <a:ext cx="7239000" cy="6286544"/>
          </a:xfrm>
        </p:spPr>
        <p:txBody>
          <a:bodyPr>
            <a:noAutofit/>
          </a:bodyPr>
          <a:lstStyle/>
          <a:p>
            <a:pPr marL="0" indent="0" algn="just" rtl="1">
              <a:buNone/>
            </a:pPr>
            <a:r>
              <a:rPr lang="fa-IR" sz="2000" dirty="0" smtClean="0"/>
              <a:t>هدف:</a:t>
            </a:r>
          </a:p>
          <a:p>
            <a:pPr marL="0" indent="0" algn="just" rtl="1">
              <a:buNone/>
            </a:pPr>
            <a:r>
              <a:rPr lang="fa-IR" sz="2000" dirty="0" smtClean="0"/>
              <a:t>تلفیق پذیری یا توانایی پذیرش تلفیق یکی از صفات شخصیت است . تلفیق ممکن است با سختن گفتن یا با ایجاد موقعیت به وجود آید هدف آزمایش حاضر آشکار ساختن پدیده تلفیق در یک موقعیت ادراکی است پدیده ای که برای اولین بار آلفرد بینه روانشناسی به نام فرانسوی مطالعه کرده است .</a:t>
            </a:r>
          </a:p>
          <a:p>
            <a:pPr marL="0" indent="0" algn="just" rtl="1">
              <a:buNone/>
            </a:pPr>
            <a:r>
              <a:rPr lang="fa-IR" sz="2000" dirty="0" smtClean="0"/>
              <a:t>تحلیل نتایج : تلفیق پذیری نسبی آزمودنی از روی تعدا خطوطی که بلند تر از خط نهم (خط 60 میلی متری ) کشیده شده است تخمین زده می شود . خط نهم درواقع اولین خطی است که به طول 60 میلی متر ظاهر می شود برای آن که ازمایش مفهوم کامل خود را پیدا کند باید در مورد تعداد زادی آزمودنی انجام گیرد . زیرا تلفیق پذیری از فردی به فرد دیگر به طور چشمگیر تغیر می کند . از طرف دیگر بهتر خواهد بود که این آزمایش در مورد کودکان انجام گیرد مخصوصاً دخترها با پسر ها مورد  مقایسه قرا ر گیرند </a:t>
            </a:r>
            <a:endParaRPr lang="en-US" sz="2000"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534400" cy="758952"/>
          </a:xfrm>
        </p:spPr>
        <p:txBody>
          <a:bodyPr>
            <a:normAutofit fontScale="90000"/>
          </a:bodyPr>
          <a:lstStyle/>
          <a:p>
            <a:r>
              <a:rPr lang="fa-IR" dirty="0" smtClean="0"/>
              <a:t>سطح ارزو</a:t>
            </a:r>
            <a:br>
              <a:rPr lang="fa-IR" dirty="0" smtClean="0"/>
            </a:b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هدف : </a:t>
            </a:r>
          </a:p>
          <a:p>
            <a:pPr marL="0" indent="0" algn="just" rtl="1">
              <a:buNone/>
            </a:pPr>
            <a:r>
              <a:rPr lang="fa-IR" sz="2400" dirty="0" smtClean="0"/>
              <a:t>مطالعه روابط موجود بین سطح آرزو و سطح عملکرد . سطح آرزو عبارت است از نتیجه ای است که شخص قبل از انجام دادن یک انتظار آن را دارد . سطح آرزو به تجربه شخص از توانایی ها و به واکنش های او در مقابل شکست ها و موفقیت های خود وابسته است . منظور از شکست عبارت از موردی است که سطح عملکرد شخص در گذشته پایین تر از سطح آرزوی او بوده و منظور از موفقیت عبارت از موردی است که سطح عملکرد شخص بالاتر از سطح آرزوی او بوده است . در واقع می توان به دو نوع نگرش تشخیص داد:</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2918"/>
            <a:ext cx="8534400" cy="758952"/>
          </a:xfrm>
        </p:spPr>
        <p:txBody>
          <a:bodyPr>
            <a:normAutofit fontScale="90000"/>
          </a:bodyPr>
          <a:lstStyle/>
          <a:p>
            <a:pPr algn="ctr" rtl="1"/>
            <a:r>
              <a:rPr lang="fa-IR" dirty="0" smtClean="0"/>
              <a:t>آزمایش 1. </a:t>
            </a:r>
            <a:br>
              <a:rPr lang="fa-IR" dirty="0" smtClean="0"/>
            </a:br>
            <a:r>
              <a:rPr lang="fa-IR" dirty="0" smtClean="0"/>
              <a:t>اثر آگاهی از نتایج عملکرد</a:t>
            </a:r>
            <a:br>
              <a:rPr lang="fa-IR" dirty="0" smtClean="0"/>
            </a:br>
            <a:endParaRPr lang="en-US" dirty="0"/>
          </a:p>
        </p:txBody>
      </p:sp>
      <p:sp>
        <p:nvSpPr>
          <p:cNvPr id="3" name="Content Placeholder 2"/>
          <p:cNvSpPr>
            <a:spLocks noGrp="1"/>
          </p:cNvSpPr>
          <p:nvPr>
            <p:ph sz="quarter" idx="1"/>
          </p:nvPr>
        </p:nvSpPr>
        <p:spPr/>
        <p:txBody>
          <a:bodyPr/>
          <a:lstStyle/>
          <a:p>
            <a:pPr algn="r" rtl="1">
              <a:buNone/>
            </a:pPr>
            <a:r>
              <a:rPr lang="fa-IR" dirty="0" smtClean="0"/>
              <a:t>یادآوری :</a:t>
            </a:r>
          </a:p>
          <a:p>
            <a:pPr algn="r" rtl="1">
              <a:buNone/>
            </a:pPr>
            <a:r>
              <a:rPr lang="fa-IR" dirty="0" smtClean="0"/>
              <a:t> هیچ آزمایش شونده ای نباید قبل از اجرای آزمایش این متن را بخواند .</a:t>
            </a:r>
          </a:p>
          <a:p>
            <a:pPr algn="r" rtl="1">
              <a:buNone/>
            </a:pPr>
            <a:r>
              <a:rPr lang="fa-IR" dirty="0" smtClean="0"/>
              <a:t>هدف : </a:t>
            </a:r>
          </a:p>
          <a:p>
            <a:pPr algn="r" rtl="1">
              <a:buNone/>
            </a:pPr>
            <a:r>
              <a:rPr lang="fa-IR" dirty="0" smtClean="0"/>
              <a:t>نشان دادن این واقعیت که آگاهی از نتایج عملکرد را تحت تأثیر قرار می دهد . می توان از این قانون ساده در تعلیم و تربیت استفاده کرد بدین ترتیب که معلم تکالیف دانش آموزان را بررسی کند و نقاط قوت و ضعف را به اطلاع آن ها برساند.</a:t>
            </a: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just" rtl="1">
              <a:buNone/>
            </a:pPr>
            <a:r>
              <a:rPr lang="fa-IR" sz="2400" dirty="0" smtClean="0"/>
              <a:t>الف)نگرش های عنی که در انها شخصی سعی می کند حتی الامکان سطح آرزوی خود را با سطح عملکرد حود تطبیق دهد </a:t>
            </a:r>
          </a:p>
          <a:p>
            <a:pPr marL="0" indent="0" algn="just" rtl="1">
              <a:buNone/>
            </a:pPr>
            <a:r>
              <a:rPr lang="fa-IR" sz="2400" dirty="0" smtClean="0"/>
              <a:t>ب) نگرش های ذهنی که در آنها سطح آرزوها در اثر واکنش در مقابل سطح عملکرد خواه با تسلط مکانیسم جبران (سطح آرزو بالاتر از سطح عملکرد ) خواه با تسلط مکانیسم دفا (سطح آرزو پایین تر از سطح عملکرد ) ثبت می شود .</a:t>
            </a:r>
          </a:p>
          <a:p>
            <a:pPr marL="0" indent="0" algn="just" rtl="1">
              <a:buNone/>
            </a:pPr>
            <a:r>
              <a:rPr lang="fa-IR" sz="2400" dirty="0" smtClean="0"/>
              <a:t>وسایل آزمایش :</a:t>
            </a:r>
          </a:p>
          <a:p>
            <a:pPr marL="0" indent="0" algn="just" rtl="1">
              <a:buNone/>
            </a:pPr>
            <a:r>
              <a:rPr lang="fa-IR" sz="2400" dirty="0" smtClean="0"/>
              <a:t>برای اجرای این آزمایش توصیه می شود که از باری دارت استفاده شود .</a:t>
            </a:r>
          </a:p>
          <a:p>
            <a:pPr marL="0" indent="0" algn="just" rtl="1">
              <a:buNone/>
            </a:pPr>
            <a:r>
              <a:rPr lang="fa-IR" sz="2400" dirty="0" smtClean="0"/>
              <a:t>البته لازم است که سبیل یا آماج تا اندازه ای بزرگتر باشد و به درجات بیشتری تقسیم شود . (مثلاً 1 تا 10 درجه )این کار به آزماینده اجازه می دهد تا آزمودنی را در فاصله دور بنشاند و نایج کاملاًمتفاوت به دست آورد . </a:t>
            </a:r>
            <a:endParaRPr lang="en-US" sz="24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روش آزمایش :</a:t>
            </a:r>
          </a:p>
          <a:p>
            <a:pPr marL="0" indent="0" algn="just" rtl="1">
              <a:buNone/>
            </a:pPr>
            <a:r>
              <a:rPr lang="fa-IR" sz="2400" dirty="0" smtClean="0"/>
              <a:t>آزمایش به صورت بازی مهارت ارائه می شود.و آزماینده از دادن هر نوع توضیح اضافی اجتناب می کند .</a:t>
            </a:r>
          </a:p>
          <a:p>
            <a:pPr marL="0" indent="0" algn="just" rtl="1">
              <a:buNone/>
            </a:pPr>
            <a:r>
              <a:rPr lang="fa-IR" sz="2400" dirty="0" smtClean="0"/>
              <a:t>تحلیل نتایج کیفی :</a:t>
            </a:r>
          </a:p>
          <a:p>
            <a:pPr marL="0" indent="0" algn="just" rtl="1">
              <a:buNone/>
            </a:pPr>
            <a:r>
              <a:rPr lang="fa-IR" sz="2400" dirty="0" smtClean="0"/>
              <a:t>15 تمرین متوالی را روی محور </a:t>
            </a:r>
            <a:r>
              <a:rPr lang="en-US" sz="2400" dirty="0" smtClean="0"/>
              <a:t>x</a:t>
            </a:r>
            <a:r>
              <a:rPr lang="fa-IR" sz="2400" dirty="0" smtClean="0"/>
              <a:t>ها و امتیازهای آزمودنی (سطح آرزو و سطح عملکرد) را روی محور </a:t>
            </a:r>
            <a:r>
              <a:rPr lang="en-US" sz="2400" dirty="0" smtClean="0"/>
              <a:t>Y </a:t>
            </a:r>
            <a:r>
              <a:rPr lang="fa-IR" sz="2400" dirty="0" smtClean="0"/>
              <a:t>ها وارد می کند به عبارت دیگر برای هر تمرین سطح عملکرد و سطح سط آرزویی که قبل از عملکرد اعلان شده است .در نظر گرفته می شود. </a:t>
            </a:r>
            <a:endParaRPr lang="en-US" sz="2400"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dirty="0" smtClean="0"/>
              <a:t>تحلیل کمی :</a:t>
            </a:r>
          </a:p>
          <a:p>
            <a:pPr algn="r" rtl="1">
              <a:buNone/>
            </a:pPr>
            <a:r>
              <a:rPr lang="fa-IR" dirty="0" smtClean="0"/>
              <a:t>الف) میانگین تفاوت های موجود بین  سطوح عملکرد و سطوح آرزو بعدی را محاسبه را محاسبه می کنند . برای این منظور از فرمول   </a:t>
            </a:r>
          </a:p>
          <a:p>
            <a:pPr algn="ctr" rtl="1">
              <a:buNone/>
            </a:pPr>
            <a:r>
              <a:rPr lang="fa-IR" dirty="0" smtClean="0"/>
              <a:t>                   </a:t>
            </a:r>
            <a:r>
              <a:rPr lang="en-US" dirty="0" smtClean="0"/>
              <a:t>x=</a:t>
            </a:r>
            <a:endParaRPr lang="fa-IR" dirty="0" smtClean="0"/>
          </a:p>
          <a:p>
            <a:pPr algn="r" rtl="1">
              <a:buNone/>
            </a:pPr>
            <a:r>
              <a:rPr lang="fa-IR" dirty="0" smtClean="0"/>
              <a:t>کمک می گیرند</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143372" y="3071810"/>
            <a:ext cx="2419350" cy="352425"/>
          </a:xfrm>
          <a:prstGeom prst="rect">
            <a:avLst/>
          </a:prstGeom>
          <a:noFill/>
        </p:spPr>
      </p:pic>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که در آن </a:t>
            </a:r>
            <a:r>
              <a:rPr lang="en-US" sz="2400" dirty="0" smtClean="0"/>
              <a:t>p</a:t>
            </a:r>
            <a:r>
              <a:rPr lang="fa-IR" sz="2400" dirty="0" smtClean="0"/>
              <a:t> سطح عملکرد و در هر تمرین </a:t>
            </a:r>
            <a:r>
              <a:rPr lang="en-US" sz="2400" dirty="0" smtClean="0"/>
              <a:t>a</a:t>
            </a:r>
            <a:r>
              <a:rPr lang="fa-IR" sz="2400" dirty="0" smtClean="0"/>
              <a:t> سطح آرزو قبل از هر تمرین 15 تعداد کل تمرینها و </a:t>
            </a:r>
            <a:r>
              <a:rPr lang="en-US" sz="2400" dirty="0" smtClean="0"/>
              <a:t>X</a:t>
            </a:r>
            <a:r>
              <a:rPr lang="fa-IR" sz="2400" dirty="0" smtClean="0"/>
              <a:t> میانگین . میانگین جمع جبری این تفاوت ها در صورتی که آزمودنی تلاش کند تا سطح آرزو را بر سطح عملکرد خود به طور عینی منطبق کند تقریباً صفر خواهد بود . اگر سطح آرزوی آزمودنی پایین تر از سطح عملکردهای او قرار گیرد میانگین مذکور مثبت ودر صورت عکس منفی خواهد بود .</a:t>
            </a:r>
          </a:p>
          <a:p>
            <a:pPr marL="0" indent="0" algn="just" rtl="1">
              <a:buNone/>
            </a:pPr>
            <a:endParaRPr lang="en-US" sz="2400"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buNone/>
            </a:pPr>
            <a:r>
              <a:rPr lang="fa-IR" dirty="0" smtClean="0"/>
              <a:t>ب) انعطاف پذیری سطح آرزو را که به میزان تغیر پذیری سطح آرزو مربوط می شود محاسبه می کنند . برای نیل به این هدف معمولاً انحراف چارکی را به عنوان شاخص تغییر پذیری سطح آرزو در نظر می گیرند .انحراف چارکی از فرمول زیر به دست می آید .</a:t>
            </a:r>
          </a:p>
          <a:p>
            <a:pPr rtl="1">
              <a:buNone/>
            </a:pPr>
            <a:r>
              <a:rPr lang="en-US" dirty="0" smtClean="0"/>
              <a:t>Q=</a:t>
            </a:r>
            <a:r>
              <a:rPr lang="en-US" u="sng" dirty="0" smtClean="0"/>
              <a:t>Q</a:t>
            </a:r>
            <a:r>
              <a:rPr lang="en-US" u="sng" baseline="-25000" dirty="0" smtClean="0"/>
              <a:t>2</a:t>
            </a:r>
            <a:r>
              <a:rPr lang="en-US" u="sng" dirty="0" smtClean="0"/>
              <a:t> –Q</a:t>
            </a:r>
            <a:r>
              <a:rPr lang="en-US" baseline="-25000" dirty="0" smtClean="0"/>
              <a:t>1 </a:t>
            </a:r>
            <a:endParaRPr lang="fa-IR" dirty="0" smtClean="0"/>
          </a:p>
          <a:p>
            <a:pPr rtl="1">
              <a:buNone/>
            </a:pPr>
            <a:r>
              <a:rPr lang="en-US" dirty="0" smtClean="0"/>
              <a:t>            2     </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فصل نهم</a:t>
            </a:r>
            <a:br>
              <a:rPr lang="fa-IR" dirty="0" smtClean="0"/>
            </a:br>
            <a:r>
              <a:rPr lang="fa-IR" dirty="0" smtClean="0"/>
              <a:t>روان شناسی اجتماعی </a:t>
            </a:r>
            <a:endParaRPr lang="en-US" dirty="0"/>
          </a:p>
        </p:txBody>
      </p:sp>
      <p:sp>
        <p:nvSpPr>
          <p:cNvPr id="3" name="Content Placeholder 2"/>
          <p:cNvSpPr>
            <a:spLocks noGrp="1"/>
          </p:cNvSpPr>
          <p:nvPr>
            <p:ph idx="1"/>
          </p:nvPr>
        </p:nvSpPr>
        <p:spPr/>
        <p:txBody>
          <a:bodyPr>
            <a:normAutofit fontScale="62500" lnSpcReduction="20000"/>
          </a:bodyPr>
          <a:lstStyle/>
          <a:p>
            <a:pPr algn="r" rtl="1">
              <a:buNone/>
            </a:pPr>
            <a:r>
              <a:rPr lang="fa-IR" dirty="0" smtClean="0"/>
              <a:t>روابط متقابل اشخاص و جامعه سنجی </a:t>
            </a:r>
          </a:p>
          <a:p>
            <a:pPr algn="r" rtl="1">
              <a:buNone/>
            </a:pPr>
            <a:r>
              <a:rPr lang="fa-IR" dirty="0" smtClean="0"/>
              <a:t>برای این که آزمایش به طور کامل انجام شود لازم است نتایج جمع آوری و تحلیل شود .</a:t>
            </a:r>
          </a:p>
          <a:p>
            <a:pPr algn="r" rtl="1">
              <a:buNone/>
            </a:pPr>
            <a:r>
              <a:rPr lang="fa-IR" dirty="0" smtClean="0"/>
              <a:t>روش آزمایش : از همه ی افراد گروه می خواهند تا بگویند در انجام داده یک کار مشترک ، ترجیح می دهند با چه کسانی از افراد گروه همکاری داشته باشند اجرا کننده ی آزمایش باید با اعضای گروه رواط خوبی داشته باشد اما نباید عضو گروه باشد.</a:t>
            </a:r>
          </a:p>
          <a:p>
            <a:pPr algn="r" rtl="1">
              <a:buNone/>
            </a:pPr>
            <a:r>
              <a:rPr lang="fa-IR" dirty="0" smtClean="0"/>
              <a:t>آزماینده باید سوالاتی مطرح کند که به واقعیت نزدیک هستند مثلاً آموزگار کلاسهای ابتدایی می واند به دانش آموزان بگوید .</a:t>
            </a:r>
          </a:p>
          <a:p>
            <a:pPr algn="r" rtl="1">
              <a:buNone/>
            </a:pPr>
            <a:r>
              <a:rPr lang="fa-IR" dirty="0" smtClean="0"/>
              <a:t>1- می خواهم جای شما را عوض کنم دوست دارید با کدام یک از این بچه ها ی کلاس پهلوی یکدیگر بشینید . اگر آزمایش در گروههای دانشگاهی اجرا شود. باید سوال 1- می خواهم یک کار گروهی به شما بدهم با کدام دو نفر حاضر به همکاری هستید.</a:t>
            </a:r>
          </a:p>
          <a:p>
            <a:pPr algn="r" rtl="1">
              <a:buNone/>
            </a:pPr>
            <a:r>
              <a:rPr lang="fa-IR" dirty="0" smtClean="0"/>
              <a:t>آزماینده فقط می تواند به یک سئوال قناعت کن اما توصیه می شود که سوالات تعددی بپرسد اگر این آزمایش در مورد کودکان خردسال اجرا شود بایدانفرادی و به صورت شفاهی باشد . اما در مورد بزرگسالان به صورت کتبی باشد . برای تجانس نتلیج بهتر است سئوالات آزمون جامعه سنجی زمانی مطرح شود که همه افراد گروه حضور دارند.</a:t>
            </a:r>
          </a:p>
          <a:p>
            <a:pPr algn="r" rtl="1">
              <a:buNone/>
            </a:pPr>
            <a:r>
              <a:rPr lang="fa-IR" dirty="0" smtClean="0"/>
              <a:t>به اعضای گروه قول داده می شود که نوشته های انها کاملاً محرمانه   خواهد بود </a:t>
            </a: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																	</a:t>
            </a:r>
            <a:br>
              <a:rPr lang="fa-IR" dirty="0" smtClean="0"/>
            </a:br>
            <a:r>
              <a:rPr lang="fa-IR" dirty="0" smtClean="0"/>
              <a:t/>
            </a:r>
            <a:br>
              <a:rPr lang="fa-IR" dirty="0" smtClean="0"/>
            </a:br>
            <a:r>
              <a:rPr lang="fa-IR" dirty="0" smtClean="0"/>
              <a:t/>
            </a:r>
            <a:br>
              <a:rPr lang="fa-IR" dirty="0" smtClean="0"/>
            </a:br>
            <a:r>
              <a:rPr lang="fa-IR" dirty="0" smtClean="0"/>
              <a:t>	</a:t>
            </a:r>
            <a:br>
              <a:rPr lang="fa-IR" dirty="0" smtClean="0"/>
            </a:br>
            <a:r>
              <a:rPr lang="fa-IR" dirty="0" smtClean="0"/>
              <a:t>			</a:t>
            </a:r>
            <a:endParaRPr lang="en-US" dirty="0"/>
          </a:p>
        </p:txBody>
      </p:sp>
      <p:sp>
        <p:nvSpPr>
          <p:cNvPr id="3" name="Content Placeholder 2"/>
          <p:cNvSpPr>
            <a:spLocks noGrp="1"/>
          </p:cNvSpPr>
          <p:nvPr>
            <p:ph idx="1"/>
          </p:nvPr>
        </p:nvSpPr>
        <p:spPr/>
        <p:txBody>
          <a:bodyPr>
            <a:normAutofit/>
          </a:bodyPr>
          <a:lstStyle/>
          <a:p>
            <a:pPr algn="just" rtl="1">
              <a:buNone/>
            </a:pPr>
            <a:r>
              <a:rPr lang="fa-IR" sz="2400" dirty="0" smtClean="0"/>
              <a:t>تحلیل نتایج :</a:t>
            </a:r>
          </a:p>
          <a:p>
            <a:pPr algn="just" rtl="1">
              <a:buNone/>
            </a:pPr>
            <a:r>
              <a:rPr lang="fa-IR" sz="2400" dirty="0" smtClean="0"/>
              <a:t>پس از اجرای آزمایش اوراق دانش آموزان بلافاصله جمع آوری می شود روی یک صفحه کاغذ یک جدول دو بعدی که ماتریس جامعه سنجی نامیده می شود . رسم می </a:t>
            </a:r>
            <a:r>
              <a:rPr lang="fa-IR" sz="2400" smtClean="0"/>
              <a:t>کنند اسامی </a:t>
            </a:r>
            <a:r>
              <a:rPr lang="fa-IR" sz="2400" dirty="0" smtClean="0"/>
              <a:t>آزمودنیها را به ترتیب حروف الفبا در دو طرف جدول می نویسند آن گاه پاسخنامه را برمی دارند و درهر ردیف مقابل اسم کلی که انتخاب شده یک علامت می گذارند.</a:t>
            </a:r>
            <a:endParaRPr lang="en-US" sz="2400"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286000" y="3105835"/>
            <a:ext cx="4572000" cy="954107"/>
          </a:xfrm>
          <a:prstGeom prst="rect">
            <a:avLst/>
          </a:prstGeom>
        </p:spPr>
        <p:txBody>
          <a:bodyPr>
            <a:spAutoFit/>
          </a:bodyPr>
          <a:lstStyle/>
          <a:p>
            <a:pPr algn="ctr"/>
            <a:r>
              <a:rPr lang="fa-IR" sz="2800" b="1" dirty="0" smtClean="0">
                <a:solidFill>
                  <a:srgbClr val="FF0000"/>
                </a:solidFill>
                <a:latin typeface="Angsana New" pitchFamily="18" charset="-34"/>
                <a:cs typeface="B Ziba" pitchFamily="2" charset="-78"/>
              </a:rPr>
              <a:t>جهت دریافت فایل های جدید به وب سایت : school_psy.rzb.ir</a:t>
            </a:r>
            <a:endParaRPr lang="fa-IR" sz="2800" b="1" dirty="0">
              <a:latin typeface="Angsana New" pitchFamily="18" charset="-34"/>
              <a:cs typeface="B Zib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57232"/>
            <a:ext cx="7467600" cy="5616720"/>
          </a:xfrm>
        </p:spPr>
        <p:txBody>
          <a:bodyPr/>
          <a:lstStyle/>
          <a:p>
            <a:pPr algn="r" rtl="1">
              <a:buNone/>
            </a:pPr>
            <a:r>
              <a:rPr lang="fa-IR" dirty="0" smtClean="0"/>
              <a:t>وسایل آزمایش</a:t>
            </a:r>
          </a:p>
          <a:p>
            <a:pPr indent="0" algn="r" rtl="1">
              <a:buNone/>
            </a:pPr>
            <a:r>
              <a:rPr lang="fa-IR" dirty="0" smtClean="0"/>
              <a:t>سه برگ کاغذ میلیمتری- دو عدد خط کش که یکی از آنها دست کم  سي سانتیمتر طول دارد- یک عدد مداد- یک عدد چشم بند. </a:t>
            </a:r>
          </a:p>
          <a:p>
            <a:pPr indent="0" algn="r" rtl="1">
              <a:buNone/>
            </a:pPr>
            <a:r>
              <a:rPr lang="fa-IR" dirty="0" smtClean="0"/>
              <a:t>روش آزمایش</a:t>
            </a:r>
          </a:p>
          <a:p>
            <a:pPr indent="0" algn="r" rtl="1">
              <a:buNone/>
            </a:pPr>
            <a:r>
              <a:rPr lang="fa-IR" dirty="0" smtClean="0"/>
              <a:t>در مرحله اول از آزمودنی می خواهیم با چشمان بسته بیست خط ده سانتی متری رسم کند مراحل سه گانه آزمایش به صورت زیر است :</a:t>
            </a:r>
            <a:endParaRPr lang="en-US" dirty="0" smtClean="0"/>
          </a:p>
          <a:p>
            <a:pPr indent="0" algn="r" rtl="1"/>
            <a:endParaRPr lang="fa-IR" dirty="0" smtClean="0"/>
          </a:p>
          <a:p>
            <a:pPr algn="r" rtl="1">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مرحله اول</a:t>
            </a:r>
            <a:endParaRPr lang="en-US" dirty="0"/>
          </a:p>
        </p:txBody>
      </p:sp>
      <p:sp>
        <p:nvSpPr>
          <p:cNvPr id="3" name="Content Placeholder 2"/>
          <p:cNvSpPr>
            <a:spLocks noGrp="1"/>
          </p:cNvSpPr>
          <p:nvPr>
            <p:ph sz="quarter" idx="1"/>
          </p:nvPr>
        </p:nvSpPr>
        <p:spPr/>
        <p:txBody>
          <a:bodyPr>
            <a:noAutofit/>
          </a:bodyPr>
          <a:lstStyle/>
          <a:p>
            <a:pPr marL="0" indent="0" algn="just" rtl="1">
              <a:buNone/>
            </a:pPr>
            <a:r>
              <a:rPr lang="fa-IR" dirty="0" smtClean="0"/>
              <a:t>هدف مرحله اول نشان دادن این واقعیت است که آزمودنی، در حالی که تنها از توانایی حسی- حرکتی خود استفاده می کند، با چه دقتی می تواند فاصله را ارزیابی کند.ابتدا آزماینده چشمان آزمودنی را می بندد و یک خط کش در اطرف آزمودنی و خط کش دوم به عنوان نشانه در ده سانتی متری خط کش اول و به موازات آن قرار می گیرد و دست آزمودنی را می گیردو نوک مداد در مقابل خط کش اول قرار می دهد و به آزمودنی می گویداز طرف خودت به طرف من خطوط ده سانتی متری رسم کند برای این که بداند خطوط ترسیمی ده سانتی متر شده یا نه در ده سانتی متری شما خط کش دیگری گذاشته شده خط کش دومی  برای پنج تمرین اول سر جایش است و بعد آزماینده آن را بر می دارد و آزمودنی باید 20 خط دیگر را خودش رسم کند ( در مجموع 25 خط) به همین ترسیم شدن خط آخر آزماینده کاغذ میلی متری را عوض می کند آزمودنی می تواند چشم بند را بردارد اما هرگز نباید خطوط ترسیمی خود را ببیند.</a:t>
            </a:r>
          </a:p>
          <a:p>
            <a:pPr marL="0" indent="0" algn="just" rtl="1">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مرحله دوم</a:t>
            </a:r>
            <a:endParaRPr lang="en-US" dirty="0"/>
          </a:p>
        </p:txBody>
      </p:sp>
      <p:sp>
        <p:nvSpPr>
          <p:cNvPr id="3" name="Content Placeholder 2"/>
          <p:cNvSpPr>
            <a:spLocks noGrp="1"/>
          </p:cNvSpPr>
          <p:nvPr>
            <p:ph sz="quarter" idx="1"/>
          </p:nvPr>
        </p:nvSpPr>
        <p:spPr/>
        <p:txBody>
          <a:bodyPr>
            <a:normAutofit/>
          </a:bodyPr>
          <a:lstStyle/>
          <a:p>
            <a:pPr marL="93663" indent="-3175" algn="just" rtl="1">
              <a:buNone/>
            </a:pPr>
            <a:r>
              <a:rPr lang="fa-IR" sz="2400" dirty="0" smtClean="0">
                <a:cs typeface="+mj-cs"/>
              </a:rPr>
              <a:t>آزمودنی باز هم با چشمان بسته بیست خط 10 سانتی متری را رسم می کند اما در این مرحله پس از ترسیم هر خط از طول آن مطلع می شود.</a:t>
            </a:r>
          </a:p>
          <a:p>
            <a:pPr marL="93663" indent="-3175" algn="just" rtl="1">
              <a:buNone/>
            </a:pPr>
            <a:r>
              <a:rPr lang="fa-IR" sz="2400" dirty="0" smtClean="0">
                <a:cs typeface="+mj-cs"/>
              </a:rPr>
              <a:t>هدف مرحله دوم نشان دادن  </a:t>
            </a:r>
            <a:r>
              <a:rPr lang="fa-IR" sz="2400" dirty="0">
                <a:cs typeface="+mj-cs"/>
              </a:rPr>
              <a:t>اثر آگاهی از نتایج بر عملکرد است </a:t>
            </a:r>
            <a:r>
              <a:rPr lang="fa-IR" sz="2400" dirty="0" smtClean="0">
                <a:cs typeface="+mj-cs"/>
              </a:rPr>
              <a:t>با این توضیح که باز هم خط کش دوم برای رسم پنج تمرین اول سر جایش است و آزمودنی خودش بیسست خط دیگر را می کشد در این مرحله پس از رسم هر خط از طول آن مطلع می شود در این مرحله پس از رسم خط  آخر آزمودنی می تواند چشمهای خود را باز کند اما نباید خطوط ترسیمی را ببیند </a:t>
            </a:r>
            <a:endParaRPr lang="en-US" sz="2400" dirty="0">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just" rtl="1">
              <a:buNone/>
            </a:pPr>
            <a:r>
              <a:rPr lang="fa-IR" dirty="0"/>
              <a:t>مرحله سوم</a:t>
            </a:r>
            <a:endParaRPr lang="en-US" dirty="0"/>
          </a:p>
          <a:p>
            <a:pPr algn="just" rtl="1">
              <a:buNone/>
            </a:pPr>
            <a:r>
              <a:rPr lang="fa-IR" dirty="0" smtClean="0"/>
              <a:t>در واقع تکرار دقیق مرحله اول است هدف مرحله سوم نشان </a:t>
            </a:r>
            <a:r>
              <a:rPr lang="fa-IR" dirty="0"/>
              <a:t>دادن این واقعیت است که آگاهی در مرحله دوم نتایج مرحله سوم را نیز تحت تاثیر قرار می دهد</a:t>
            </a:r>
            <a:r>
              <a:rPr lang="fa-IR" b="1" dirty="0"/>
              <a:t>.</a:t>
            </a:r>
            <a:endParaRPr lang="en-US" dirty="0"/>
          </a:p>
          <a:p>
            <a:pPr algn="r" rtl="1">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نتایج تحلیل</a:t>
            </a:r>
            <a:endParaRPr lang="en-US" dirty="0"/>
          </a:p>
        </p:txBody>
      </p:sp>
      <p:sp>
        <p:nvSpPr>
          <p:cNvPr id="3" name="Content Placeholder 2"/>
          <p:cNvSpPr>
            <a:spLocks noGrp="1"/>
          </p:cNvSpPr>
          <p:nvPr>
            <p:ph sz="quarter" idx="1"/>
          </p:nvPr>
        </p:nvSpPr>
        <p:spPr/>
        <p:txBody>
          <a:bodyPr>
            <a:normAutofit/>
          </a:bodyPr>
          <a:lstStyle/>
          <a:p>
            <a:pPr algn="just" rtl="1">
              <a:buNone/>
            </a:pPr>
            <a:r>
              <a:rPr lang="fa-IR" dirty="0" smtClean="0"/>
              <a:t>1- برای هر یک از سه مرحله، میانگین و انحراف استاندارد طول 20 خط آخر را محاسبه می کنند.</a:t>
            </a:r>
          </a:p>
          <a:p>
            <a:pPr algn="just" rtl="1">
              <a:buNone/>
            </a:pPr>
            <a:r>
              <a:rPr lang="fa-IR" dirty="0" smtClean="0"/>
              <a:t>2- سه میانگین بدست آمده را با یکدیگر مقایسه می کنند و معنی دار بودن تفاوت میانگین های مراحل اول و دوم و اول و سوم را با استفاده از آزمون </a:t>
            </a:r>
            <a:r>
              <a:rPr lang="en-US" dirty="0" smtClean="0"/>
              <a:t>T</a:t>
            </a:r>
            <a:r>
              <a:rPr lang="fa-IR" dirty="0" smtClean="0"/>
              <a:t>  استیودنت در مورد گروههای همتا مورد بررسی قرار می دهند.</a:t>
            </a:r>
            <a:endParaRPr lang="en-US" dirty="0" smtClean="0"/>
          </a:p>
          <a:p>
            <a:pPr algn="just" rtl="1">
              <a:buNone/>
            </a:pPr>
            <a:r>
              <a:rPr lang="fa-IR" dirty="0" smtClean="0"/>
              <a:t>3- سه میانگین به دست آمده را با معیار 10 سانتی متر مقایسه می کنند.</a:t>
            </a:r>
          </a:p>
          <a:p>
            <a:pPr algn="just" rtl="1">
              <a:buNone/>
            </a:pPr>
            <a:r>
              <a:rPr lang="fa-IR" dirty="0" smtClean="0"/>
              <a:t> </a:t>
            </a:r>
            <a:r>
              <a:rPr lang="fa-IR" dirty="0"/>
              <a:t>4- انحراف استانداردهای سه مرحله را با یکدیگر مقایسه می کنند تا معلوم شود آیا آگاهی از نتایج </a:t>
            </a:r>
            <a:r>
              <a:rPr lang="fa-IR" dirty="0" smtClean="0"/>
              <a:t>پراکندگی ها </a:t>
            </a:r>
            <a:r>
              <a:rPr lang="fa-IR" dirty="0"/>
              <a:t>را تحت تاثیر قرار داده است؟</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فصل سوم: </a:t>
            </a:r>
            <a:br>
              <a:rPr lang="fa-IR" dirty="0" smtClean="0"/>
            </a:br>
            <a:r>
              <a:rPr lang="fa-IR" dirty="0" smtClean="0"/>
              <a:t>آزمایش 2. سطوح کارایی</a:t>
            </a:r>
            <a:endParaRPr lang="en-US" dirty="0"/>
          </a:p>
        </p:txBody>
      </p:sp>
      <p:sp>
        <p:nvSpPr>
          <p:cNvPr id="3" name="Content Placeholder 2"/>
          <p:cNvSpPr>
            <a:spLocks noGrp="1"/>
          </p:cNvSpPr>
          <p:nvPr>
            <p:ph sz="quarter" idx="1"/>
          </p:nvPr>
        </p:nvSpPr>
        <p:spPr/>
        <p:txBody>
          <a:bodyPr/>
          <a:lstStyle/>
          <a:p>
            <a:pPr algn="r" rtl="1">
              <a:buNone/>
            </a:pPr>
            <a:r>
              <a:rPr lang="fa-IR" dirty="0" smtClean="0"/>
              <a:t>هدف : </a:t>
            </a:r>
          </a:p>
          <a:p>
            <a:pPr marL="0" indent="0" algn="r" rtl="1">
              <a:buNone/>
            </a:pPr>
            <a:r>
              <a:rPr lang="fa-IR" dirty="0" smtClean="0"/>
              <a:t>مطالعه تحول کارایی در شرایط مختلف مخصوصاً در شرایط کار مضاعف و حواس پرتی</a:t>
            </a:r>
          </a:p>
          <a:p>
            <a:pPr marL="0" indent="0" algn="r" rtl="1">
              <a:buNone/>
            </a:pPr>
            <a:r>
              <a:rPr lang="fa-IR" dirty="0" smtClean="0"/>
              <a:t>وسایل آزمایش : </a:t>
            </a:r>
          </a:p>
          <a:p>
            <a:pPr marL="0" indent="0" algn="r" rtl="1">
              <a:buNone/>
            </a:pPr>
            <a:r>
              <a:rPr lang="fa-IR" dirty="0" smtClean="0"/>
              <a:t>آزمون خط زنی تولوز -  پیرون  که آزمون دقت یا آزمون مربعهای دنباله دار نیز نامیده می شود، کرونومتر</a:t>
            </a:r>
            <a:r>
              <a:rPr lang="fa-IR" b="1" dirty="0" smtClean="0"/>
              <a:t> .</a:t>
            </a:r>
            <a:endParaRPr lang="fa-IR" dirty="0" smtClean="0"/>
          </a:p>
          <a:p>
            <a:pPr marL="0" indent="0" algn="r" rtl="1">
              <a:buNone/>
            </a:pPr>
            <a:r>
              <a:rPr lang="fa-IR" dirty="0" smtClean="0"/>
              <a:t>روش آزمایش :</a:t>
            </a:r>
          </a:p>
          <a:p>
            <a:pPr marL="0" indent="0" algn="just" rtl="1">
              <a:buNone/>
            </a:pPr>
            <a:r>
              <a:rPr lang="fa-IR" dirty="0" smtClean="0"/>
              <a:t>آزمون خط زنی را در اختیار آزمودنی می گذارد و از او می خواهد که از چپ به راست و از بالا به پایین هر چه سریعتر کلیه علائم مشابه سه علامت بالای صفحه را خط بزند مراحل آزمایش به ترتیب زیر است .</a:t>
            </a:r>
          </a:p>
          <a:p>
            <a:pPr algn="r" rtl="1">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buNone/>
            </a:pPr>
            <a:r>
              <a:rPr lang="fa-IR" dirty="0" smtClean="0"/>
              <a:t>1.شروع کار :</a:t>
            </a:r>
          </a:p>
          <a:p>
            <a:pPr algn="r" rtl="1">
              <a:buNone/>
            </a:pPr>
            <a:r>
              <a:rPr lang="fa-IR" dirty="0" smtClean="0"/>
              <a:t>آزماینده با علامت شروع کند . آزمودنی شروع می کند و به طور سریع کلیه علائم مشابه به سه علامت بالای صفحه را خط می زند آزماینده در پایان سه دقیقه علامت ایست می دهد آزمودنی بلافاصله توقف می کند و در نقطه ای که توقف کرده است یک </a:t>
            </a:r>
            <a:r>
              <a:rPr lang="fa-IR" dirty="0" smtClean="0">
                <a:sym typeface="Wingdings 2"/>
              </a:rPr>
              <a:t> می گذارد.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روانشناسی تجربی</a:t>
            </a:r>
            <a:endParaRPr lang="fa-IR" dirty="0"/>
          </a:p>
        </p:txBody>
      </p:sp>
      <p:sp>
        <p:nvSpPr>
          <p:cNvPr id="3" name="Content Placeholder 2"/>
          <p:cNvSpPr>
            <a:spLocks noGrp="1"/>
          </p:cNvSpPr>
          <p:nvPr>
            <p:ph idx="1"/>
          </p:nvPr>
        </p:nvSpPr>
        <p:spPr/>
        <p:txBody>
          <a:bodyPr/>
          <a:lstStyle/>
          <a:p>
            <a:pPr algn="ctr">
              <a:buNone/>
            </a:pPr>
            <a:r>
              <a:rPr lang="fa-IR" b="1" dirty="0" smtClean="0">
                <a:cs typeface="B Ziba" pitchFamily="2" charset="-78"/>
              </a:rPr>
              <a:t>استاد راهنما</a:t>
            </a:r>
          </a:p>
          <a:p>
            <a:pPr algn="ctr">
              <a:buNone/>
            </a:pPr>
            <a:r>
              <a:rPr lang="fa-IR" b="1" dirty="0" smtClean="0">
                <a:cs typeface="B Ziba" pitchFamily="2" charset="-78"/>
              </a:rPr>
              <a:t>سیدابوالفضل رضوی</a:t>
            </a:r>
          </a:p>
          <a:p>
            <a:pPr algn="ctr">
              <a:buNone/>
            </a:pPr>
            <a:endParaRPr lang="fa-IR" b="1" dirty="0" smtClean="0">
              <a:cs typeface="B Ziba" pitchFamily="2" charset="-78"/>
            </a:endParaRPr>
          </a:p>
          <a:p>
            <a:pPr algn="ctr">
              <a:buNone/>
            </a:pPr>
            <a:r>
              <a:rPr lang="fa-IR" b="1" dirty="0" smtClean="0">
                <a:cs typeface="B Ziba" pitchFamily="2" charset="-78"/>
              </a:rPr>
              <a:t>تهیه و تظیم :</a:t>
            </a:r>
          </a:p>
          <a:p>
            <a:pPr algn="ctr">
              <a:buNone/>
            </a:pPr>
            <a:endParaRPr lang="fa-IR" b="1" dirty="0" smtClean="0">
              <a:cs typeface="B Ziba" pitchFamily="2" charset="-78"/>
            </a:endParaRPr>
          </a:p>
          <a:p>
            <a:pPr algn="ctr">
              <a:buNone/>
            </a:pPr>
            <a:r>
              <a:rPr lang="fa-IR" b="1" dirty="0" smtClean="0">
                <a:cs typeface="B Ziba" pitchFamily="2" charset="-78"/>
              </a:rPr>
              <a:t>سمانه خیاطی- زهرا سالاری- افسانه حسن زاده-فاطمه </a:t>
            </a:r>
            <a:r>
              <a:rPr lang="fa-IR" b="1" dirty="0" smtClean="0">
                <a:cs typeface="B Ziba" pitchFamily="2" charset="-78"/>
              </a:rPr>
              <a:t>حسنی</a:t>
            </a:r>
            <a:endParaRPr lang="en-US" b="1" dirty="0" smtClean="0">
              <a:cs typeface="B Ziba"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buNone/>
            </a:pPr>
            <a:r>
              <a:rPr lang="fa-IR" dirty="0" smtClean="0"/>
              <a:t>2.دو دقیقه استراحت : </a:t>
            </a:r>
          </a:p>
          <a:p>
            <a:pPr algn="just" rtl="1">
              <a:buNone/>
            </a:pPr>
            <a:r>
              <a:rPr lang="fa-IR" dirty="0" smtClean="0"/>
              <a:t>آزماینده از آزمودنی می خواهد که دو دقیقه استراحت کند و در مدت استراحت آزمون را به صورت پشت و روی میز بگذارد تا علایم آن را نبیند آزماینده یادآوری می کند که این عمل در همه ی مراحل استراحت باید تکرار شود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buNone/>
            </a:pPr>
            <a:r>
              <a:rPr lang="fa-IR" dirty="0" smtClean="0"/>
              <a:t>3. خط زنی در شرایط عادی :</a:t>
            </a:r>
          </a:p>
          <a:p>
            <a:pPr algn="just" rtl="1">
              <a:buNone/>
            </a:pPr>
            <a:r>
              <a:rPr lang="fa-IR" dirty="0" smtClean="0"/>
              <a:t>پس از دو دقیقه استراحت و آزمودنی از نقطه ای که مانده بود شروع میکند و مثل مرحله ی اول کلیه ی علائم مشابه به سه علامت بالای صفحه را خط می زند  در پایان سه دقیقه باز با فرمان آزماینده توقف می کند و در نقطه ای که توقف کرده است یک </a:t>
            </a:r>
            <a:r>
              <a:rPr lang="fa-IR" dirty="0" smtClean="0">
                <a:sym typeface="Wingdings 2"/>
              </a:rPr>
              <a:t> می گذارد.</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buNone/>
            </a:pPr>
            <a:r>
              <a:rPr lang="fa-IR" dirty="0" smtClean="0"/>
              <a:t>4. دو دقیقه استراحت </a:t>
            </a:r>
          </a:p>
          <a:p>
            <a:pPr algn="r" rtl="1">
              <a:buNone/>
            </a:pPr>
            <a:r>
              <a:rPr lang="fa-IR" dirty="0" smtClean="0"/>
              <a:t>5. خط زنی در شرایط کار مضاعف :</a:t>
            </a:r>
          </a:p>
          <a:p>
            <a:pPr algn="just" rtl="1">
              <a:buNone/>
            </a:pPr>
            <a:r>
              <a:rPr lang="fa-IR" dirty="0" smtClean="0"/>
              <a:t>پس از دو دقیقه آزمودنی باید دوباره از آنجا که مانده شروع به خط زدن کند با یان تفاوت که همزمان با خط زدن باید کار دیگری همم انجام دهدو آن این که از عددی که آزماینده انتخاب می کند شروع کند و در ذهن خود سه به سه بشمارد یادتان باشد همان طور زیاد خط زدن ، جا نینداختن و اشتباه خط نزدن علایم مهم است زیاد شمردن ، جا نینداختن و درست شمردناعداد مهم است  در پایان سه دقیقه آزمودنی با فرمان آزماینده توقف می کند .و در نقطه ای که به آن رسیده </a:t>
            </a:r>
            <a:r>
              <a:rPr lang="fa-IR" dirty="0" smtClean="0">
                <a:sym typeface="Wingdings 2"/>
              </a:rPr>
              <a:t> می گذارد و آخرین عدد را در حاشیه کاغذ می نویسد.</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just" rtl="1">
              <a:buNone/>
            </a:pPr>
            <a:r>
              <a:rPr lang="fa-IR" dirty="0" smtClean="0"/>
              <a:t>6. دو دقیقه استراحت</a:t>
            </a:r>
          </a:p>
          <a:p>
            <a:pPr marL="0" indent="0" algn="just" rtl="1">
              <a:buNone/>
            </a:pPr>
            <a:r>
              <a:rPr lang="fa-IR" dirty="0" smtClean="0"/>
              <a:t>7. خط زدن در شرایط عادی (مثل مرحله سوم)</a:t>
            </a:r>
          </a:p>
          <a:p>
            <a:pPr marL="0" indent="0" algn="just" rtl="1">
              <a:buNone/>
            </a:pPr>
            <a:r>
              <a:rPr lang="fa-IR" dirty="0" smtClean="0"/>
              <a:t>8. دو دقیقه استراحت</a:t>
            </a:r>
          </a:p>
          <a:p>
            <a:pPr marL="0" indent="0" algn="just" rtl="1">
              <a:buNone/>
            </a:pPr>
            <a:r>
              <a:rPr lang="fa-IR" dirty="0" smtClean="0"/>
              <a:t>9. خط زدن در شرایط حواس پرتی :</a:t>
            </a:r>
          </a:p>
          <a:p>
            <a:pPr marL="0" indent="0" algn="just" rtl="1">
              <a:buNone/>
            </a:pPr>
            <a:r>
              <a:rPr lang="fa-IR" dirty="0" smtClean="0"/>
              <a:t>آزمودنی باز هم شروع به خط زدن می کند این بار آزمودنی از طرف آزماینده که اشعار طنز آمیز را با صدای بلند دیکلمه می کند مورد مزاحمت قرار می گیرد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just" rtl="1">
              <a:buNone/>
            </a:pPr>
            <a:r>
              <a:rPr lang="fa-IR" dirty="0" smtClean="0"/>
              <a:t>10. دو دقیقه استراحت </a:t>
            </a:r>
          </a:p>
          <a:p>
            <a:pPr marL="0" indent="0" algn="just" rtl="1">
              <a:buNone/>
            </a:pPr>
            <a:r>
              <a:rPr lang="fa-IR" dirty="0" smtClean="0"/>
              <a:t>11. خط زنی در شرایط عادی مثل مراحل 3 و7</a:t>
            </a:r>
          </a:p>
          <a:p>
            <a:pPr marL="0" indent="0" algn="just" rtl="1">
              <a:buNone/>
            </a:pPr>
            <a:r>
              <a:rPr lang="fa-IR" dirty="0" smtClean="0"/>
              <a:t>12.دو دقیقه استراحت</a:t>
            </a:r>
          </a:p>
          <a:p>
            <a:pPr marL="0" indent="0" algn="just" rtl="1">
              <a:buNone/>
            </a:pPr>
            <a:r>
              <a:rPr lang="fa-IR" dirty="0" smtClean="0"/>
              <a:t>13. شمارش ذهنی اعداد:</a:t>
            </a:r>
          </a:p>
          <a:p>
            <a:pPr marL="0" indent="0" algn="just" rtl="1">
              <a:buNone/>
            </a:pPr>
            <a:r>
              <a:rPr lang="fa-IR" dirty="0" smtClean="0"/>
              <a:t>آزماینده به آزمودنی که کار خط زنی تمام شده است تنها یک مرحله از آزمایش باقی مانده است و آن شمارش ذهنی اعداد است بدین ترتیب که من برای شما عددی انتخاب می کنم و شما باید بدون آن که کار دیگری انجام دهید از آن شروع کنید و در ذهن خود به سه بشمارید . وقتی پایان کار را اعلام کردم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marL="0" indent="90488" algn="just" rtl="1">
              <a:buNone/>
            </a:pPr>
            <a:r>
              <a:rPr lang="fa-IR" dirty="0" smtClean="0"/>
              <a:t>آخرین عددی را که به ان رسیده اید در حاشیه ی کاغذ بنویسید عددی که آزماینده انتخاب می کند باز هم بین 20 تا 30 قرار دارد و متفاوت از عددی است که درمرحله 5 (خط زنی در شرایط کار مضاعشف ) انتخاب شده بود.</a:t>
            </a:r>
          </a:p>
          <a:p>
            <a:pPr marL="0" indent="90488" algn="just" rtl="1">
              <a:buNone/>
            </a:pPr>
            <a:r>
              <a:rPr lang="fa-IR" dirty="0" smtClean="0"/>
              <a:t>این مرحله نیز مانند سایر مراحل سه دقیقه طول می کشد و نتیجه آن (آخرین عدد ) با نتیجه مرحله 5 ( آخرین عدد) مقایسه می شود این مقایسه از خط زدن علایم بر شمارش اعداد را نشان می دهد مقایسه دو عدد ثابت می کند که کار مضاعف بازده را پایین می اورد.</a:t>
            </a:r>
          </a:p>
          <a:p>
            <a:pPr marL="0" indent="90488" algn="just" rtl="1">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buNone/>
            </a:pPr>
            <a:r>
              <a:rPr lang="fa-IR" dirty="0" smtClean="0"/>
              <a:t>تحلیل نتایج :</a:t>
            </a:r>
          </a:p>
          <a:p>
            <a:pPr algn="r" rtl="1">
              <a:buNone/>
            </a:pPr>
            <a:r>
              <a:rPr lang="fa-IR" dirty="0" smtClean="0"/>
              <a:t>کارایی آزمودنی را در هر یک از مراحل 11،9،7،5،3 به دست می آورند </a:t>
            </a:r>
          </a:p>
          <a:p>
            <a:pPr algn="r" rtl="1">
              <a:buNone/>
            </a:pPr>
            <a:r>
              <a:rPr lang="fa-IR" dirty="0" smtClean="0"/>
              <a:t>برای این کار جدولی رسم می کنیم که درآن برای هر یک از شرایط آزمایش موارد زیر را درج می کنند :</a:t>
            </a:r>
          </a:p>
          <a:p>
            <a:pPr algn="r" rtl="1">
              <a:buNone/>
            </a:pPr>
            <a:r>
              <a:rPr lang="fa-IR" dirty="0" smtClean="0"/>
              <a:t>الف) تعداد علایم دست نخوردن</a:t>
            </a:r>
          </a:p>
          <a:p>
            <a:pPr algn="r" rtl="1">
              <a:buNone/>
            </a:pPr>
            <a:r>
              <a:rPr lang="fa-IR" dirty="0" smtClean="0"/>
              <a:t>ب) تعداد علایم غلط خط خورده</a:t>
            </a:r>
          </a:p>
          <a:p>
            <a:pPr algn="r" rtl="1">
              <a:buNone/>
            </a:pPr>
            <a:r>
              <a:rPr lang="fa-IR" dirty="0" smtClean="0"/>
              <a:t>ج) تعداد علایم فراموش شده </a:t>
            </a:r>
          </a:p>
          <a:p>
            <a:pPr algn="r" rtl="1">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buNone/>
            </a:pPr>
            <a:r>
              <a:rPr lang="fa-IR" dirty="0" smtClean="0"/>
              <a:t>د)کارایی کل آزمودنی در هر مرحله </a:t>
            </a:r>
          </a:p>
          <a:p>
            <a:pPr algn="just" rtl="1">
              <a:buNone/>
            </a:pPr>
            <a:r>
              <a:rPr lang="fa-IR" dirty="0" smtClean="0"/>
              <a:t>برای به دست آوردن کارایی کل آزمودنی در هر مرحله به یکی از علایم درست خط خورده یک نمره مثبت می دهند برای هر یک از علایم غلط خط خورده و فراموش شده نیم نمره منفی در نظر می گیرند جمع جبری نمرات مثبت و منفی کاآییکل آزمودنی راتشکیل می دهد واقعیت این است که کار مضاعف همیشه کارایی ا پایین می آورد این آزمایش ثابت می کند که هیچ کس نمی تواند دو کار را به هم انجام می دهد و درست همان بازده را به دست آورد که اگر یکی از آنها را به تنهایی انجام داد و به دست می آورد .</a:t>
            </a:r>
          </a:p>
          <a:p>
            <a:pPr algn="just" rtl="1">
              <a:buNone/>
            </a:pPr>
            <a:r>
              <a:rPr lang="fa-IR" dirty="0" smtClean="0"/>
              <a:t>اما در مورد اثر حواس پرتی بر کارایی ، تجربه نشان می دهد که حواس پرتی گذرا می تواند کارایی برخی آزمودنیها را موقتاً افزایش دهد.</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158" y="2000240"/>
            <a:ext cx="7239000" cy="1143000"/>
          </a:xfrm>
        </p:spPr>
        <p:txBody>
          <a:bodyPr>
            <a:normAutofit fontScale="90000"/>
          </a:bodyPr>
          <a:lstStyle/>
          <a:p>
            <a:pPr algn="ctr" rtl="1"/>
            <a:r>
              <a:rPr lang="fa-IR" dirty="0" smtClean="0"/>
              <a:t>فصل چهارم </a:t>
            </a:r>
            <a:br>
              <a:rPr lang="fa-IR" dirty="0" smtClean="0"/>
            </a:br>
            <a:r>
              <a:rPr lang="fa-IR" dirty="0" smtClean="0"/>
              <a:t>واکنشهای هیجانی</a:t>
            </a:r>
            <a:endParaRPr lang="en-US" dirty="0"/>
          </a:p>
        </p:txBody>
      </p:sp>
      <p:sp>
        <p:nvSpPr>
          <p:cNvPr id="3" name="Content Placeholder 2"/>
          <p:cNvSpPr>
            <a:spLocks noGrp="1"/>
          </p:cNvSpPr>
          <p:nvPr>
            <p:ph idx="1"/>
          </p:nvPr>
        </p:nvSpPr>
        <p:spPr/>
        <p:txBody>
          <a:bodyPr/>
          <a:lstStyle/>
          <a:p>
            <a:pPr algn="r" rtl="1">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7239000" cy="1143000"/>
          </a:xfrm>
        </p:spPr>
        <p:txBody>
          <a:bodyPr>
            <a:normAutofit fontScale="90000"/>
          </a:bodyPr>
          <a:lstStyle/>
          <a:p>
            <a:pPr marL="0" indent="0" algn="ctr" rtl="1"/>
            <a:r>
              <a:rPr lang="fa-IR" sz="4000" dirty="0" smtClean="0"/>
              <a:t>آزمایش 3. </a:t>
            </a:r>
            <a:br>
              <a:rPr lang="fa-IR" sz="4000" dirty="0" smtClean="0"/>
            </a:br>
            <a:r>
              <a:rPr lang="fa-IR" sz="4000" dirty="0" smtClean="0"/>
              <a:t>واکنش در مقابل ترس و خشم </a:t>
            </a:r>
            <a:br>
              <a:rPr lang="fa-IR" sz="4000" dirty="0" smtClean="0"/>
            </a:br>
            <a:endParaRPr lang="en-US" dirty="0"/>
          </a:p>
        </p:txBody>
      </p:sp>
      <p:sp>
        <p:nvSpPr>
          <p:cNvPr id="3" name="Content Placeholder 2"/>
          <p:cNvSpPr>
            <a:spLocks noGrp="1"/>
          </p:cNvSpPr>
          <p:nvPr>
            <p:ph idx="1"/>
          </p:nvPr>
        </p:nvSpPr>
        <p:spPr>
          <a:xfrm>
            <a:off x="500034" y="2786058"/>
            <a:ext cx="7239000" cy="2786082"/>
          </a:xfrm>
        </p:spPr>
        <p:txBody>
          <a:bodyPr/>
          <a:lstStyle/>
          <a:p>
            <a:pPr marL="0" indent="0" algn="just" rtl="1">
              <a:buNone/>
            </a:pPr>
            <a:r>
              <a:rPr lang="fa-IR" sz="2400" dirty="0" smtClean="0"/>
              <a:t>هدف :</a:t>
            </a:r>
          </a:p>
          <a:p>
            <a:pPr marL="0" indent="0" algn="just" rtl="1">
              <a:buNone/>
            </a:pPr>
            <a:r>
              <a:rPr lang="fa-IR" sz="2400" dirty="0" smtClean="0"/>
              <a:t> آشنایی با واکنشهای مختلف در مقابل دو هیجان ترس و خشم </a:t>
            </a:r>
          </a:p>
          <a:p>
            <a:pPr marL="0" indent="0" algn="just" rtl="1">
              <a:buNone/>
            </a:pPr>
            <a:r>
              <a:rPr lang="fa-IR" sz="2400" dirty="0" smtClean="0"/>
              <a:t>وسایل آزمایش :</a:t>
            </a:r>
          </a:p>
          <a:p>
            <a:pPr marL="0" indent="0" algn="just" rtl="1">
              <a:buNone/>
            </a:pPr>
            <a:r>
              <a:rPr lang="fa-IR" sz="2400" dirty="0" smtClean="0"/>
              <a:t>برگه های گزارش</a:t>
            </a:r>
          </a:p>
          <a:p>
            <a:pPr algn="r" rtl="1">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fa-IR" sz="6000" dirty="0" smtClean="0"/>
          </a:p>
          <a:p>
            <a:pPr algn="ctr">
              <a:buNone/>
            </a:pPr>
            <a:r>
              <a:rPr lang="fa-IR" sz="6000" dirty="0" smtClean="0"/>
              <a:t>فصل اول :</a:t>
            </a:r>
            <a:br>
              <a:rPr lang="fa-IR" sz="6000" dirty="0" smtClean="0"/>
            </a:br>
            <a:r>
              <a:rPr lang="fa-IR" sz="6000" dirty="0" smtClean="0"/>
              <a:t> کلیات</a:t>
            </a:r>
            <a:endParaRPr lang="en-US" sz="6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روش تهیه گزارش :</a:t>
            </a:r>
          </a:p>
          <a:p>
            <a:pPr marL="0" indent="0" algn="just" rtl="1">
              <a:buNone/>
            </a:pPr>
            <a:r>
              <a:rPr lang="fa-IR" sz="2400" dirty="0" smtClean="0"/>
              <a:t>یک تا چهار هفته قبل از تشکیل کلاس درس ،آزماینده از آزمودنیها می خواهد تا در روزهای آینده از سه موردی که موجب ترس آنها و از سه موردی که موجب خشم آنها می شود حتی الامکان گزارش دقیقی تهیه کنند .</a:t>
            </a:r>
          </a:p>
          <a:p>
            <a:pPr marL="0" indent="0" algn="just" rtl="1">
              <a:buNone/>
            </a:pPr>
            <a:r>
              <a:rPr lang="fa-IR" sz="2400" dirty="0" smtClean="0"/>
              <a:t>برای تهیه گزارش آزماینده از ازمودنیها می خواهد که 6 برگ کاغذ کلاسور یا 6 برگ کاغذ </a:t>
            </a:r>
            <a:r>
              <a:rPr lang="en-US" sz="2400" dirty="0" smtClean="0"/>
              <a:t>A4</a:t>
            </a:r>
            <a:r>
              <a:rPr lang="fa-IR" sz="2400" dirty="0" smtClean="0"/>
              <a:t> را طبق الگوی صفحه ی قبل تکرارکنند.</a:t>
            </a:r>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3663" indent="-3175" algn="just" rtl="1">
              <a:buNone/>
            </a:pPr>
            <a:r>
              <a:rPr lang="fa-IR" sz="2400" dirty="0" smtClean="0"/>
              <a:t>آنها باید هر مورد را روی یک برگ جداگانه بنویسید بنابراین باید سه برگ برای هیجان ترس و سه برگ برای هیجان خشم اختصاص دهند.</a:t>
            </a:r>
          </a:p>
          <a:p>
            <a:pPr marL="93663" indent="-3175" algn="just" rtl="1">
              <a:buNone/>
            </a:pPr>
            <a:r>
              <a:rPr lang="fa-IR" sz="2400" dirty="0" smtClean="0"/>
              <a:t>آزماینده از آزمودنیها می خواهد که گزارش ها را بدون اسم بنویسند این امر موجب می شود که آنها آنچه را که اتفاق افتاده است بنویسند و به عمل از واقعیت فاصله نگیرند آزمودنیها باید بیشتر هیجانهاییگزارش دهند که در هفته های قبل از تاریخ تحویل گزارشها برایشان اتفاق افتاده است لازم نیست که این هیجان ها خیلی شدید و کاملاً استثنایی  باشند</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175" indent="-3175" algn="just" rtl="1">
              <a:buNone/>
            </a:pPr>
            <a:r>
              <a:rPr lang="fa-IR" sz="2400" dirty="0" smtClean="0"/>
              <a:t>بلکه باید نسبت به هیجانهایی که قبلاً تجربه شده اند شدید باشند با وجود این اگر آزمودنی واقعاً نتواند در مدت تعیین شده هیجانهایی گزارش دهد می تواند هیجانهایی که قبلاً تجربه کرده است به شرط این که خیلی کهنه نباشند گزارش دهد.</a:t>
            </a:r>
          </a:p>
          <a:p>
            <a:pPr marL="3175" indent="-3175" algn="just" rtl="1">
              <a:buNone/>
            </a:pPr>
            <a:r>
              <a:rPr lang="fa-IR" sz="2400" dirty="0" smtClean="0"/>
              <a:t>موقعیت تولید هیجان :</a:t>
            </a:r>
          </a:p>
          <a:p>
            <a:pPr marL="3175" indent="-3175" algn="just" rtl="1">
              <a:buNone/>
            </a:pPr>
            <a:r>
              <a:rPr lang="fa-IR" sz="2400" dirty="0" smtClean="0"/>
              <a:t>یعنی موقعیتی که موجب شده است شما بترسید یا خشمگین شوید فرض کنید پشت فرمان نشسته اید و مشغول رانندگی هستید ناگهان کودک 5 ساله ای در جلوی اتومبیل ظاهر می شود و این امر به شدت شما را می ترساند.</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واکنش های حرکتی:</a:t>
            </a:r>
          </a:p>
          <a:p>
            <a:pPr marL="90488" indent="0" algn="just" rtl="1">
              <a:buNone/>
            </a:pPr>
            <a:r>
              <a:rPr lang="fa-IR" sz="2400" dirty="0" smtClean="0"/>
              <a:t>معمولاً به دنبال هیجان ترس یا خشم واکنش هایی از خود نشان می دهیم مثلاً فرار می کنیم پنجول می کشیم قایم می شویم مشت می زنیم لگد می اندازیم لنگه کفش به کله طرف مقابل می زنیم و آنها همه جزء واکنش های حرکتی هستند.</a:t>
            </a:r>
          </a:p>
          <a:p>
            <a:pPr marL="90488" indent="0" algn="just" rtl="1">
              <a:buNone/>
            </a:pPr>
            <a:r>
              <a:rPr lang="fa-IR" sz="2000" dirty="0" smtClean="0"/>
              <a:t>واکنش هایی که به دستگاه عصبی - -نباتی مربوط می شوند:</a:t>
            </a:r>
          </a:p>
          <a:p>
            <a:pPr marL="90488" indent="0" algn="just" rtl="1">
              <a:buNone/>
            </a:pPr>
            <a:r>
              <a:rPr lang="fa-IR" sz="2400" dirty="0" smtClean="0"/>
              <a:t>دستگاه عصبی – نباتی یعنی دستگاه سمپاتیک و پارا سمپاتیک ، دستگاهی که عملکرد آن در اختیار ما نیست .</a:t>
            </a: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175" indent="-3175" algn="just" rtl="1">
              <a:buNone/>
            </a:pPr>
            <a:r>
              <a:rPr lang="fa-IR" dirty="0" smtClean="0"/>
              <a:t>واکنش های کلامی :</a:t>
            </a:r>
          </a:p>
          <a:p>
            <a:pPr marL="3175" indent="-3175" algn="just" rtl="1">
              <a:buNone/>
            </a:pPr>
            <a:r>
              <a:rPr lang="fa-IR" dirty="0" smtClean="0"/>
              <a:t>به هنگام هیجان غیر از واکنش های حرکتی گاهی واکنش های کلامی نیز از خودنشان می دهیم بدین ترتیب که برخی مردم جیغ می کشند برخی فحش می دهند و برخی دیگر ناله و فریاد می کنند .</a:t>
            </a:r>
          </a:p>
          <a:p>
            <a:pPr marL="3175" indent="-3175" algn="just" rtl="1">
              <a:buNone/>
            </a:pPr>
            <a:r>
              <a:rPr lang="fa-IR" dirty="0" smtClean="0"/>
              <a:t>واکنش های درونی:</a:t>
            </a:r>
          </a:p>
          <a:p>
            <a:pPr marL="3175" indent="-3175" algn="just" rtl="1">
              <a:buNone/>
            </a:pPr>
            <a:r>
              <a:rPr lang="fa-IR" dirty="0" smtClean="0"/>
              <a:t>یعنی احساسات و افکاری که به ما دست می دهد مثلاً احساس می کنیم دنیا به اخر رسیده است هیچ کاری از دست ما برنمی آید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4282" y="1643050"/>
            <a:ext cx="7767638" cy="4846320"/>
          </a:xfrm>
        </p:spPr>
        <p:txBody>
          <a:bodyPr>
            <a:normAutofit/>
          </a:bodyPr>
          <a:lstStyle/>
          <a:p>
            <a:pPr marL="0" indent="0" algn="just" rtl="1">
              <a:buNone/>
            </a:pPr>
            <a:r>
              <a:rPr lang="fa-IR" sz="2400" dirty="0" smtClean="0"/>
              <a:t>اثر هیجان بر سایر زمینه ها :</a:t>
            </a:r>
          </a:p>
          <a:p>
            <a:pPr marL="0" indent="0" algn="just" rtl="1">
              <a:buNone/>
            </a:pPr>
            <a:r>
              <a:rPr lang="fa-IR" sz="2400" dirty="0" smtClean="0"/>
              <a:t>هیجان می تواند بر زمینه های مختلف اثر بگذارد مثلاً هیجان می تواند حافظه و ادراک را مختل کند خواب را آشفته سازد و اشتها را نیز از بین ببرد .</a:t>
            </a:r>
          </a:p>
          <a:p>
            <a:pPr marL="0" indent="0" algn="just" rtl="1">
              <a:buNone/>
            </a:pPr>
            <a:r>
              <a:rPr lang="fa-IR" sz="2400" dirty="0" smtClean="0"/>
              <a:t>تحلیل نتایج :</a:t>
            </a:r>
          </a:p>
          <a:p>
            <a:pPr marL="0" indent="0" algn="just" rtl="1">
              <a:buNone/>
            </a:pPr>
            <a:r>
              <a:rPr lang="fa-IR" sz="2400" dirty="0" smtClean="0"/>
              <a:t>روز آزمایش یا روز تشکیل کلاس استاد درس همه ی گزارشها را جمع آوری می کند آزمودنیها را به 7 گروه که اعضای آن به صورت منشی کار خواهند کرد.تقسیم می کند</a:t>
            </a:r>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5720" y="1500174"/>
            <a:ext cx="7943880" cy="4525963"/>
          </a:xfrm>
        </p:spPr>
        <p:txBody>
          <a:bodyPr>
            <a:normAutofit fontScale="92500"/>
          </a:bodyPr>
          <a:lstStyle/>
          <a:p>
            <a:pPr marL="3175" indent="-3175" algn="just" rtl="1">
              <a:buNone/>
            </a:pPr>
            <a:r>
              <a:rPr lang="fa-IR" dirty="0" smtClean="0"/>
              <a:t>تا بررسی گزارش ها را بر عهده گیرند اگر تعداد آزمودنیها به 28 نفر برسد آنها را به 14 گروه تقسیم می کند 7 گروه روی خشم و 7 گروه دیگر روی گزارشهای مربوط به ترس کار می کنند .</a:t>
            </a:r>
          </a:p>
          <a:p>
            <a:pPr marL="3175" indent="-3175" algn="just" rtl="1">
              <a:buNone/>
            </a:pPr>
            <a:r>
              <a:rPr lang="fa-IR" dirty="0" smtClean="0"/>
              <a:t>گروه اول جدول توزیع شدت هیجانها را بر حسب سنی که در آن ایجاد شده اند تنظیم می کند این جدول نشان می دهد در چه سنی هیجن شدیدتر از سنین دیگر است.</a:t>
            </a:r>
          </a:p>
          <a:p>
            <a:pPr marL="3175" indent="-3175" algn="just" rtl="1">
              <a:buNone/>
            </a:pPr>
            <a:r>
              <a:rPr lang="fa-IR" dirty="0" smtClean="0"/>
              <a:t>گروه دوم</a:t>
            </a:r>
          </a:p>
          <a:p>
            <a:pPr marL="3175" indent="-3175" algn="just" rtl="1">
              <a:buNone/>
            </a:pPr>
            <a:r>
              <a:rPr lang="fa-IR" dirty="0" smtClean="0"/>
              <a:t>جدول تنوع موقعیت ها و فراوانی آنها را تهیه می کند به کمک این جدول معلوم می شود که :</a:t>
            </a:r>
          </a:p>
          <a:p>
            <a:pPr marL="3175" indent="-3175" algn="just" rtl="1">
              <a:buNone/>
            </a:pPr>
            <a:r>
              <a:rPr lang="fa-IR" dirty="0" smtClean="0"/>
              <a:t>اولاً: چه موقعیت هایی هیجان زا هستند </a:t>
            </a:r>
          </a:p>
          <a:p>
            <a:pPr marL="3175" indent="-3175" algn="just" rtl="1">
              <a:buNone/>
            </a:pPr>
            <a:r>
              <a:rPr lang="fa-IR" dirty="0" smtClean="0"/>
              <a:t>ثانیاً : فراوانی آنها چگونه است .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9416"/>
            <a:ext cx="7239000" cy="2962592"/>
          </a:xfrm>
        </p:spPr>
        <p:txBody>
          <a:bodyPr>
            <a:normAutofit/>
          </a:bodyPr>
          <a:lstStyle/>
          <a:p>
            <a:pPr marL="3175" indent="-3175" algn="just" rtl="1">
              <a:buNone/>
            </a:pPr>
            <a:r>
              <a:rPr lang="fa-IR" sz="2400" dirty="0" smtClean="0"/>
              <a:t>گروه سوم : فهرست تنوع واکنش های حرکتی و فراوانی آنها را تنظیم می کند </a:t>
            </a:r>
          </a:p>
          <a:p>
            <a:pPr marL="3175" indent="-3175" algn="just" rtl="1">
              <a:buNone/>
            </a:pPr>
            <a:r>
              <a:rPr lang="fa-IR" sz="2400" dirty="0" smtClean="0"/>
              <a:t>گروه چهارم و پنجم و ششم و هفتم به ترتیب درباره ی چهار ستون باقیمانده از الگوی تهیه ی گزارش کار می‏کنند.</a:t>
            </a: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857364"/>
            <a:ext cx="8686800" cy="838200"/>
          </a:xfrm>
        </p:spPr>
        <p:txBody>
          <a:bodyPr>
            <a:normAutofit fontScale="90000"/>
          </a:bodyPr>
          <a:lstStyle/>
          <a:p>
            <a:pPr algn="ctr" rtl="1"/>
            <a:r>
              <a:rPr lang="fa-IR" dirty="0" smtClean="0"/>
              <a:t>فصل پنجم </a:t>
            </a:r>
            <a:br>
              <a:rPr lang="fa-IR" dirty="0" smtClean="0"/>
            </a:br>
            <a:r>
              <a:rPr lang="fa-IR" dirty="0" smtClean="0"/>
              <a:t>فرایندهای حسی و روشهای سایکوفیزیک</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rtl="1">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آزمایش 4. حساسیت پوستی</a:t>
            </a:r>
          </a:p>
          <a:p>
            <a:pPr marL="0" indent="0" algn="just" rtl="1">
              <a:buAutoNum type="arabicPeriod"/>
            </a:pPr>
            <a:r>
              <a:rPr lang="fa-IR" sz="2400" dirty="0" smtClean="0"/>
              <a:t>آستانه مطلق تماس</a:t>
            </a:r>
          </a:p>
          <a:p>
            <a:pPr marL="0" indent="0" algn="just" rtl="1">
              <a:buNone/>
            </a:pPr>
            <a:r>
              <a:rPr lang="fa-IR" sz="2400" dirty="0" smtClean="0"/>
              <a:t>هدف : </a:t>
            </a:r>
          </a:p>
          <a:p>
            <a:pPr marL="0" indent="0" algn="just" rtl="1">
              <a:buNone/>
            </a:pPr>
            <a:r>
              <a:rPr lang="fa-IR" sz="2400" dirty="0" smtClean="0"/>
              <a:t>آستانه مطلق احساس تماس در ناحیه کوچک تز دست و آشنایی با روش ثابت در این اندازه گیری تغییر استانه لحظه ای مخصوصاً به حرکت دست آزماینده در گذاشتن سوزن روی دست آزمودنی بستگی دارد .</a:t>
            </a:r>
          </a:p>
          <a:p>
            <a:pPr marL="0" indent="0" algn="just" rtl="1">
              <a:buNone/>
            </a:pPr>
            <a:r>
              <a:rPr lang="fa-IR" sz="2400" dirty="0" smtClean="0"/>
              <a:t>وسایل آزمایش :</a:t>
            </a:r>
          </a:p>
          <a:p>
            <a:pPr marL="0" indent="0" algn="just" rtl="1">
              <a:buNone/>
            </a:pPr>
            <a:r>
              <a:rPr lang="fa-IR" sz="2400" dirty="0" smtClean="0"/>
              <a:t>سوزن های لاسه سنج وزن سوزنها بر حسب صدم گرم و به تعداد20 عدد و هر 10 عدد را در یک جعبه می گذاریم وزن کمترین سوزن یک صدم گرم و بیش ترین آن یک گرم است .</a:t>
            </a:r>
          </a:p>
          <a:p>
            <a:pPr marL="0" indent="0" algn="just" rtl="1">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785794"/>
            <a:ext cx="8229600" cy="4525963"/>
          </a:xfrm>
        </p:spPr>
        <p:txBody>
          <a:bodyPr>
            <a:normAutofit fontScale="92500" lnSpcReduction="20000"/>
          </a:bodyPr>
          <a:lstStyle/>
          <a:p>
            <a:pPr algn="r" rtl="1">
              <a:buNone/>
            </a:pPr>
            <a:r>
              <a:rPr lang="fa-IR" dirty="0" smtClean="0"/>
              <a:t>تعریف روان شناسی تجربی :</a:t>
            </a:r>
          </a:p>
          <a:p>
            <a:pPr algn="r" rtl="1">
              <a:buNone/>
            </a:pPr>
            <a:r>
              <a:rPr lang="fa-IR" dirty="0" smtClean="0"/>
              <a:t>روان شناسی تجربی یعنی کاربرد روش آزمایشی در روان شناسی </a:t>
            </a:r>
          </a:p>
          <a:p>
            <a:pPr algn="r" rtl="1">
              <a:buNone/>
            </a:pPr>
            <a:r>
              <a:rPr lang="fa-IR" dirty="0" smtClean="0"/>
              <a:t>کاربرد روش آزمایشی در روان شناسی</a:t>
            </a:r>
          </a:p>
          <a:p>
            <a:pPr algn="r" rtl="1">
              <a:buNone/>
            </a:pPr>
            <a:r>
              <a:rPr lang="fa-IR" dirty="0" smtClean="0"/>
              <a:t>مشاهده :</a:t>
            </a:r>
          </a:p>
          <a:p>
            <a:pPr algn="r" rtl="1">
              <a:buNone/>
            </a:pPr>
            <a:r>
              <a:rPr lang="fa-IR" dirty="0" smtClean="0"/>
              <a:t>یعنی درک وقایع و روابط آنها به کمک حواس یا به کمک ابزار هایی که بر دقت و توانایی حواس می افزاید .</a:t>
            </a:r>
          </a:p>
          <a:p>
            <a:pPr algn="r" rtl="1">
              <a:buNone/>
            </a:pPr>
            <a:r>
              <a:rPr lang="fa-IR" dirty="0" smtClean="0"/>
              <a:t>ارائه فرضیه :</a:t>
            </a:r>
          </a:p>
          <a:p>
            <a:pPr algn="r" rtl="1">
              <a:buNone/>
            </a:pPr>
            <a:r>
              <a:rPr lang="fa-IR" dirty="0" smtClean="0"/>
              <a:t>همان حدسی و گمان اولیه یا رابطه اگر که بین متغیر ها فرض می شود </a:t>
            </a:r>
          </a:p>
          <a:p>
            <a:pPr algn="r" rtl="1">
              <a:buNone/>
            </a:pPr>
            <a:r>
              <a:rPr lang="fa-IR" dirty="0" smtClean="0"/>
              <a:t>آزمایش :</a:t>
            </a:r>
          </a:p>
          <a:p>
            <a:pPr algn="r" rtl="1">
              <a:buNone/>
            </a:pPr>
            <a:r>
              <a:rPr lang="fa-IR" dirty="0" smtClean="0"/>
              <a:t>محقق فرضیه خود را مورد آزمایش قرار می دهد تا درست یا نادرست بودن آن معلوم شود . تأثیر متغیر مستقل به وابسته را در حالی که بقیه موارد برابر است را می سنجد.</a:t>
            </a:r>
          </a:p>
          <a:p>
            <a:pPr algn="r" rtl="1">
              <a:buNone/>
            </a:pPr>
            <a:endParaRPr lang="fa-IR" dirty="0" smtClean="0"/>
          </a:p>
          <a:p>
            <a:pPr algn="r" rtl="1">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Font typeface="Wingdings 2"/>
              <a:buNone/>
            </a:pPr>
            <a:r>
              <a:rPr lang="fa-IR" sz="2600" dirty="0" smtClean="0"/>
              <a:t>روش آزمایش : </a:t>
            </a:r>
          </a:p>
          <a:p>
            <a:pPr marL="0" indent="0" algn="just" rtl="1">
              <a:buFont typeface="Wingdings 2"/>
              <a:buNone/>
            </a:pPr>
            <a:r>
              <a:rPr lang="fa-IR" sz="2600" dirty="0" smtClean="0"/>
              <a:t>ابتدا ناحیه ای از دست آزمودنی را انتخاب که بی مو باشد (سر انگشتان و کف دست و پشت دست ) آن را رو به بالا می گیرد و آزمودنی روی صندلی می نشیند و دست خود را افقی روی آن قرار می دهد و نباید با جسم سرد تماس داشته باشد بعد با چشم بند چشم هایش را می بندیم بعد در ناحیه ای از دو دست دایره ای به قطر 1 تا 2 میلی متر رسم می کنیم . و با سوزن بزرگ تمرین می کنیم .</a:t>
            </a:r>
            <a:endParaRPr lang="en-US"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en-US" dirty="0"/>
          </a:p>
        </p:txBody>
      </p:sp>
      <p:sp>
        <p:nvSpPr>
          <p:cNvPr id="3" name="Content Placeholder 2"/>
          <p:cNvSpPr>
            <a:spLocks noGrp="1"/>
          </p:cNvSpPr>
          <p:nvPr>
            <p:ph idx="1"/>
          </p:nvPr>
        </p:nvSpPr>
        <p:spPr/>
        <p:txBody>
          <a:bodyPr>
            <a:normAutofit/>
          </a:bodyPr>
          <a:lstStyle/>
          <a:p>
            <a:pPr marL="0" indent="17463" algn="just" rtl="1">
              <a:buNone/>
            </a:pPr>
            <a:r>
              <a:rPr lang="fa-IR" sz="2400" dirty="0" smtClean="0"/>
              <a:t>ابتدا حدود آستانه را با روش حدود تعیین می کنند با گفتن «آماده » سوزن را روی دست شما می گذارند و با اولین احساس این که تماس سوزن را داشته اید بگویید (بلی )و اگر آزمودنی خسته شد به او استراحت می دهیم .</a:t>
            </a:r>
          </a:p>
          <a:p>
            <a:pPr marL="0" indent="17463" algn="just" rtl="1">
              <a:buNone/>
            </a:pPr>
            <a:r>
              <a:rPr lang="fa-IR" sz="2400" dirty="0" smtClean="0"/>
              <a:t>منشأ اصلی ادراکها تحریک هایی هستند که گیرنده های حسی آن را دریافت و به سیستم عصبی مرکزی منتقل می کند .</a:t>
            </a:r>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en-US" dirty="0"/>
          </a:p>
        </p:txBody>
      </p:sp>
      <p:sp>
        <p:nvSpPr>
          <p:cNvPr id="3" name="Content Placeholder 2"/>
          <p:cNvSpPr>
            <a:spLocks noGrp="1"/>
          </p:cNvSpPr>
          <p:nvPr>
            <p:ph idx="1"/>
          </p:nvPr>
        </p:nvSpPr>
        <p:spPr/>
        <p:txBody>
          <a:bodyPr>
            <a:normAutofit/>
          </a:bodyPr>
          <a:lstStyle/>
          <a:p>
            <a:pPr marL="0" indent="17463" algn="just" rtl="1">
              <a:buNone/>
            </a:pPr>
            <a:r>
              <a:rPr lang="fa-IR" sz="2400" dirty="0" smtClean="0"/>
              <a:t>آزمایش 5 . حساسیت پوستی </a:t>
            </a:r>
          </a:p>
          <a:p>
            <a:pPr marL="0" indent="17463" algn="just" rtl="1">
              <a:buNone/>
            </a:pPr>
            <a:r>
              <a:rPr lang="fa-IR" sz="2400" dirty="0" smtClean="0"/>
              <a:t>2. آستانه دو نقطه ای یا آستانه تشخیص </a:t>
            </a:r>
          </a:p>
          <a:p>
            <a:pPr marL="0" indent="17463" algn="just" rtl="1">
              <a:buNone/>
            </a:pPr>
            <a:r>
              <a:rPr lang="fa-IR" sz="2400" dirty="0" smtClean="0"/>
              <a:t>هدف :</a:t>
            </a:r>
          </a:p>
          <a:p>
            <a:pPr marL="0" indent="17463" algn="just" rtl="1">
              <a:buNone/>
            </a:pPr>
            <a:r>
              <a:rPr lang="fa-IR" sz="2400" dirty="0" smtClean="0"/>
              <a:t> آستانه 2 نقطه عبارتند از حداقل فاصله ای که اجازه می دهد 2 محرک پوستی نزدیک به هم و جدا از هم تشخیص داده شود .</a:t>
            </a:r>
          </a:p>
          <a:p>
            <a:pPr marL="0" indent="17463" algn="just" rtl="1">
              <a:buNone/>
            </a:pPr>
            <a:r>
              <a:rPr lang="fa-IR" sz="2400" dirty="0" smtClean="0"/>
              <a:t>وسایل آزمایش :</a:t>
            </a:r>
          </a:p>
          <a:p>
            <a:pPr marL="0" indent="17463" algn="just" rtl="1">
              <a:buNone/>
            </a:pPr>
            <a:r>
              <a:rPr lang="fa-IR" sz="2400" dirty="0" smtClean="0"/>
              <a:t>2 نوک یک پرگار و یک خط کش و یک چشم بند </a:t>
            </a:r>
            <a:endParaRPr lang="en-US"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روش آزمایش :</a:t>
            </a:r>
          </a:p>
          <a:p>
            <a:pPr marL="0" indent="0" algn="just" rtl="1">
              <a:buNone/>
            </a:pPr>
            <a:r>
              <a:rPr lang="fa-IR" sz="2400" dirty="0" smtClean="0"/>
              <a:t>آزمودنی باید آرام روی صندلی بنشیند و دست خود را به پشت یا ساعد قرار دهد در جهت پهنا و یک خط مستقیم در جهت استخوان رسم کنیم و در وسط خط ترسیمی یک نقطه ترسیم کنیم .</a:t>
            </a:r>
          </a:p>
          <a:p>
            <a:pPr marL="0" indent="0" algn="just" rtl="1">
              <a:buNone/>
            </a:pPr>
            <a:r>
              <a:rPr lang="fa-IR" sz="2400" dirty="0" smtClean="0"/>
              <a:t>قبل از شروع آزمایش آزمودنی را با نوع تماس آشنا می کنیم و آزماینده باید آن قدر تمرین داشته باششد که به طور همزمان 2 نوک پرگار را روی پوست تماس دهد ابتدا 2 نوک پرگار را با فاصله از یکدیگر روی پوست قرار دهد </a:t>
            </a: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17463" algn="just" rtl="1">
              <a:buNone/>
            </a:pPr>
            <a:r>
              <a:rPr lang="fa-IR" sz="2400" dirty="0" smtClean="0"/>
              <a:t>و می داند آزمودنی آن را جدا از یکدیگر یعنی دو نقطه تشخیص خواهد داد بعد فاصله دو نوک پرگار را آن قدر کاهش می دهیم که آزمودنی یک نقطه را تشخیص دهد فاصله بدست آمده را آستانه نزولی می گوییم .</a:t>
            </a:r>
          </a:p>
          <a:p>
            <a:pPr marL="0" indent="17463" algn="just" rtl="1">
              <a:buNone/>
            </a:pPr>
            <a:r>
              <a:rPr lang="fa-IR" sz="2400" dirty="0" smtClean="0"/>
              <a:t>بعد فاصله را افزایش می دهیم هر بار بعد از تماس پاسخ را از آزمودنی می پرسیم و آزمودنی دو نقطه را تشخیص می دهد فاصله بدست آمده را آستانه صعودی می گوییم این عمل را متناوب ادامه می دهیم تا 5 آستانه صعودی و 5 آستانه نزولی بدست آید و آزمودنی را با گفتن کلمه آماده از ارائه محرک آگاه و پاسخ به صورت (یک نقطه ) یا (2 نقطه ) خواهد بود . </a:t>
            </a:r>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6.</a:t>
            </a:r>
            <a:br>
              <a:rPr lang="fa-IR" dirty="0" smtClean="0"/>
            </a:br>
            <a:r>
              <a:rPr lang="fa-IR" dirty="0" smtClean="0"/>
              <a:t>آستانه اختلافی </a:t>
            </a:r>
            <a:br>
              <a:rPr lang="fa-IR" dirty="0" smtClean="0"/>
            </a:b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t>هدف :</a:t>
            </a:r>
          </a:p>
          <a:p>
            <a:pPr marL="0" indent="0" algn="just" rtl="1">
              <a:buNone/>
            </a:pPr>
            <a:r>
              <a:rPr lang="fa-IR" sz="2400" dirty="0" smtClean="0"/>
              <a:t>اندازه گیری آستانه اختلافی و آشنایی با روش ثابت و قانون وبر آستانه اختلافی عبارتند از : کمترین تفاوت بین دو ارزش یک محرک که اجازه می دهد آن دو متفاوت تشخیص داده شود آستانه اختلافی را می توان برای همه محرک ها از جمله : نور – صو ت- سرما-گرما-فشار –وزن و رنگ استفاده کرد .</a:t>
            </a:r>
          </a:p>
          <a:p>
            <a:pPr marL="0" indent="0" algn="just" rtl="1">
              <a:buNone/>
            </a:pPr>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rtl="1">
              <a:buNone/>
            </a:pPr>
            <a:r>
              <a:rPr lang="fa-IR" sz="2400" dirty="0" smtClean="0"/>
              <a:t>وسایل آزمایش : </a:t>
            </a:r>
          </a:p>
          <a:p>
            <a:pPr marL="0" indent="0" algn="just" rtl="1">
              <a:buNone/>
            </a:pPr>
            <a:r>
              <a:rPr lang="fa-IR" sz="2400" dirty="0" smtClean="0"/>
              <a:t>12 وزنه و یک چشم بند و قوطیهای فیلم عکاسی که آن را با براده های آهن پر و روی آن پنبه می گذاریم تا تکان نخورد 2 نخود 100 گرمی یکی به عنوان وزنه ثابت و دیگری به عنوان وزنه متغیر .</a:t>
            </a:r>
          </a:p>
          <a:p>
            <a:pPr marL="0" indent="0" algn="just" rtl="1">
              <a:buNone/>
            </a:pPr>
            <a:r>
              <a:rPr lang="fa-IR" sz="2400" dirty="0" smtClean="0"/>
              <a:t>روش آزمایش :</a:t>
            </a:r>
          </a:p>
          <a:p>
            <a:pPr marL="0" indent="0" algn="just" rtl="1">
              <a:buNone/>
            </a:pPr>
            <a:r>
              <a:rPr lang="fa-IR" sz="2400" dirty="0" smtClean="0"/>
              <a:t>آزمودنی سرپا می ایستد چشم هایش را می بندیم و یک وزنه 100 گرمی در یک دست و وزنه سبکتر در دست دیگر می گذاریم تا آن را تشخیص دهد اگروزنه سبکتر را با وزنه  بی ثابت برابر بداند آستانه پایین خواهد بود و اگر وزنه سنگینتر را با وزنه ثابت برابر بداند آستانه بالا خواهد بود . فاصله ی بین دو آستانه بالا و پایین را حدود آستانه می گویند برای پیدا کردن آستانه واقعی از روش ثابت استفاده می‏کنیم.</a:t>
            </a:r>
          </a:p>
          <a:p>
            <a:pPr marL="0" indent="0" algn="just" rtl="1">
              <a:buNone/>
            </a:pPr>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rtl="1">
              <a:buNone/>
            </a:pPr>
            <a:r>
              <a:rPr lang="fa-IR" sz="2400" dirty="0" smtClean="0"/>
              <a:t>تحلیل نتایج : </a:t>
            </a:r>
          </a:p>
          <a:p>
            <a:pPr algn="just" rtl="1">
              <a:buNone/>
            </a:pPr>
            <a:r>
              <a:rPr lang="fa-IR" sz="2400" dirty="0" smtClean="0"/>
              <a:t>1)آستانه اختلاف بالا و پایین را محاسبه می کند .</a:t>
            </a:r>
          </a:p>
          <a:p>
            <a:pPr algn="just" rtl="1">
              <a:buNone/>
            </a:pPr>
            <a:r>
              <a:rPr lang="fa-IR" sz="2400" dirty="0" smtClean="0"/>
              <a:t>2) آستانه اختلافی واقعی را خطای سیستماتیک می گویند از نصف تفاضل آستانه بالاو پایین بدست می آید برای مثال آستانه بالا 115 و آستانه پایین90باشد</a:t>
            </a:r>
          </a:p>
          <a:p>
            <a:pPr algn="ctr" rtl="1">
              <a:buNone/>
            </a:pPr>
            <a:r>
              <a:rPr lang="fa-IR" sz="2400" dirty="0" smtClean="0"/>
              <a:t>آستانه اختلافی واقعی =</a:t>
            </a:r>
          </a:p>
          <a:p>
            <a:pPr algn="just" rtl="1">
              <a:buNone/>
            </a:pPr>
            <a:r>
              <a:rPr lang="fa-IR" sz="2400" dirty="0" smtClean="0"/>
              <a:t>کمترین تفاوت محسوس نامیده می شود .</a:t>
            </a:r>
          </a:p>
          <a:p>
            <a:pPr marL="90488" indent="0" algn="just" rtl="1">
              <a:buNone/>
            </a:pPr>
            <a:r>
              <a:rPr lang="fa-IR" sz="2400" dirty="0" smtClean="0"/>
              <a:t>3)کسر اختلافی یعنی نسبت تفاوت محسوس بر محرک ثابت و مقدار کسر اختلافی همیشه ثابت است آن را قانون وبر می گویند .</a:t>
            </a:r>
            <a:endParaRPr lang="en-US" sz="2400" dirty="0"/>
          </a:p>
        </p:txBody>
      </p:sp>
      <p:sp>
        <p:nvSpPr>
          <p:cNvPr id="808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8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28662" y="3643314"/>
            <a:ext cx="2000264" cy="514353"/>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7. تضاد و پس تصویرها</a:t>
            </a:r>
            <a:br>
              <a:rPr lang="fa-IR" dirty="0" smtClean="0"/>
            </a:br>
            <a:endParaRPr lang="en-US" dirty="0"/>
          </a:p>
        </p:txBody>
      </p:sp>
      <p:sp>
        <p:nvSpPr>
          <p:cNvPr id="3" name="Content Placeholder 2"/>
          <p:cNvSpPr>
            <a:spLocks noGrp="1"/>
          </p:cNvSpPr>
          <p:nvPr>
            <p:ph idx="1"/>
          </p:nvPr>
        </p:nvSpPr>
        <p:spPr/>
        <p:txBody>
          <a:bodyPr>
            <a:normAutofit/>
          </a:bodyPr>
          <a:lstStyle/>
          <a:p>
            <a:pPr marL="0" indent="17463" algn="just" rtl="1">
              <a:buNone/>
            </a:pPr>
            <a:r>
              <a:rPr lang="fa-IR" sz="2400" dirty="0" smtClean="0"/>
              <a:t>هدف : نشان دادن این واقعیت که اثر یک تحریک مستقل از متن مکانی و زمانی نیست بلکه به تحریک های دو رو بر آن و تحریک هایی که قبلاً موثر واقع شده است وابسته است .</a:t>
            </a:r>
          </a:p>
          <a:p>
            <a:pPr marL="0" indent="17463" algn="just" rtl="1">
              <a:buNone/>
            </a:pPr>
            <a:r>
              <a:rPr lang="fa-IR" sz="2400" dirty="0" smtClean="0"/>
              <a:t>اثر مکان بر ادراک را به کمک تضاد هم زمان و اثر زمان را به کمک پس تصویرها مطالعه می کنیم.</a:t>
            </a:r>
          </a:p>
          <a:p>
            <a:pPr marL="0" indent="17463" algn="just" rtl="1">
              <a:buNone/>
            </a:pPr>
            <a:r>
              <a:rPr lang="fa-IR" sz="2400" dirty="0" smtClean="0"/>
              <a:t>وسایل آزمایش:</a:t>
            </a:r>
          </a:p>
          <a:p>
            <a:pPr marL="0" indent="17463" algn="just" rtl="1">
              <a:buNone/>
            </a:pPr>
            <a:r>
              <a:rPr lang="fa-IR" sz="2400" dirty="0" smtClean="0"/>
              <a:t>تعدادی کاغذهای رنگی و خاکستری به ابعاد 40*30 سانتی متر و کاغذ یا مقوای رنگی و سیاه سفید به ابعاد 10*10 سانتی مترو زرد و آبی و سیاه و سفید به ابعاد 20*20 و کاغذ های نیمه شفاف و کرونومتر </a:t>
            </a:r>
            <a:endParaRPr 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gn="just" rtl="1">
              <a:buNone/>
            </a:pPr>
            <a:r>
              <a:rPr lang="fa-IR" sz="2400" dirty="0" smtClean="0"/>
              <a:t>روش آزمایش :</a:t>
            </a:r>
          </a:p>
          <a:p>
            <a:pPr marL="0" indent="17463" algn="just" rtl="1">
              <a:buNone/>
            </a:pPr>
            <a:r>
              <a:rPr lang="fa-IR" sz="2400" dirty="0" smtClean="0"/>
              <a:t>1- اثر متن بر ادراک : </a:t>
            </a:r>
          </a:p>
          <a:p>
            <a:pPr marL="0" indent="17463" algn="just" rtl="1">
              <a:buNone/>
            </a:pPr>
            <a:r>
              <a:rPr lang="fa-IR" sz="2400" dirty="0" smtClean="0"/>
              <a:t>تضاد هم زمان دو کاغذ مربعی شکل بر می داریم به اضلاع 20*20 یکی به رنگ زرد و یکی به رنگ آبی و از کاغذ خاکستری 2 نیم حلقه جدا می کنیم یکی از نیم حلقه ها را روی قطعه زرد در حاشیه یکی از اضلاع می چسبانیم و یکی روی قطعه آبی مجموع این دو نیم حلقه را حلقه وونت می گویند .</a:t>
            </a:r>
          </a:p>
          <a:p>
            <a:pPr marL="0" indent="17463" algn="just" rtl="1">
              <a:buNone/>
            </a:pPr>
            <a:r>
              <a:rPr lang="fa-IR" sz="2400" dirty="0" smtClean="0"/>
              <a:t>بعد این دو قطعه را با فاصله 1 سانتی متری از یک دیگر قرار می دهیم آزمودنی یکی از نیم حلقه ها را (نیم حلقه با متن آبی )را روشن تر و متمایل زرد می بیند و دیگری را (نیم حلقه با متن زرد)  را تیره تر 6یا متمایل به رنگ آبی می بیند و اگر 2 قطعه را به هم نزدیک کنیم یا فاصله  را برداریم تضاد کمتر می شود و اگر فاصله را دوباره بگذاریم . و یک کاغذ نیمه شفاف روی آن بگذاریم تضاد افزایش می یابد پس ادراک تحت تأثیر متن است .</a:t>
            </a:r>
          </a:p>
          <a:p>
            <a:pPr marL="0" indent="17463" algn="just" rtl="1">
              <a:buNone/>
            </a:pPr>
            <a:endParaRPr lang="en-US" sz="2400" dirty="0" smtClean="0"/>
          </a:p>
          <a:p>
            <a:pPr marL="0" indent="17463" algn="just" rtl="1">
              <a:buNone/>
            </a:pPr>
            <a:r>
              <a:rPr lang="fa-IR" sz="2400" dirty="0" smtClean="0"/>
              <a:t>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534400" cy="758952"/>
          </a:xfrm>
        </p:spPr>
        <p:txBody>
          <a:bodyPr>
            <a:normAutofit fontScale="90000"/>
          </a:bodyPr>
          <a:lstStyle/>
          <a:p>
            <a:pPr algn="ctr" rtl="1"/>
            <a:r>
              <a:rPr lang="fa-IR" dirty="0" smtClean="0"/>
              <a:t>تنظیم و طبقه بندی نتایج :</a:t>
            </a:r>
            <a:br>
              <a:rPr lang="fa-IR" dirty="0" smtClean="0"/>
            </a:br>
            <a:endParaRPr lang="en-US" dirty="0"/>
          </a:p>
        </p:txBody>
      </p:sp>
      <p:sp>
        <p:nvSpPr>
          <p:cNvPr id="3" name="Content Placeholder 2"/>
          <p:cNvSpPr>
            <a:spLocks noGrp="1"/>
          </p:cNvSpPr>
          <p:nvPr>
            <p:ph sz="quarter" idx="1"/>
          </p:nvPr>
        </p:nvSpPr>
        <p:spPr/>
        <p:txBody>
          <a:bodyPr/>
          <a:lstStyle/>
          <a:p>
            <a:pPr algn="r" rtl="1">
              <a:buNone/>
            </a:pPr>
            <a:r>
              <a:rPr lang="fa-IR" dirty="0" smtClean="0"/>
              <a:t>تنظیم و طبقه بندی نتایج :</a:t>
            </a:r>
          </a:p>
          <a:p>
            <a:pPr algn="just" rtl="1">
              <a:buNone/>
            </a:pPr>
            <a:r>
              <a:rPr lang="fa-IR" dirty="0" smtClean="0"/>
              <a:t>که معمولاً با فنون </a:t>
            </a:r>
            <a:r>
              <a:rPr lang="fa-IR" dirty="0" smtClean="0">
                <a:cs typeface="+mj-cs"/>
              </a:rPr>
              <a:t>آماری انجام می گیرد بدین ترتیب که محقق پس ازآن که مرحله آزمایش را پشت سر گذاشت نتایج به دست آمده را به کمک روش های آماری تنظیم و طبقه بندی می کند و آخر الامر به تفسیر آنها می‏پردازد.</a:t>
            </a:r>
          </a:p>
          <a:p>
            <a:pPr algn="r" rtl="1">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2) پس تصویر ها :</a:t>
            </a:r>
          </a:p>
          <a:p>
            <a:pPr marL="0" indent="17463" algn="just" rtl="1">
              <a:buNone/>
            </a:pPr>
            <a:r>
              <a:rPr lang="fa-IR" sz="2400" dirty="0" smtClean="0"/>
              <a:t>اثری است که مدتی پس از محرک اصلی باقی می ماند اصل کلی در دیدن پس تصویر این است که وقتی چشم با یک تحریک سازگار می شود آن تحریک جای خود را به تحریک دیگر می دهد . پس تصویر رنگ قرمز سبز است پس نتیجه می گیریم که اثر تحریک تحت تأثیر تحریکات قبل از خود قرا ر می گیرد .</a:t>
            </a:r>
          </a:p>
          <a:p>
            <a:pPr marL="0" indent="17463" algn="just" rtl="1">
              <a:buNone/>
            </a:pPr>
            <a:r>
              <a:rPr lang="fa-IR" sz="2400" dirty="0" smtClean="0"/>
              <a:t>الف)تغییرات روشنی یا تغییراتی در سیاهی و سفیدی </a:t>
            </a:r>
          </a:p>
          <a:p>
            <a:pPr marL="0" indent="17463" algn="just" rtl="1">
              <a:buNone/>
            </a:pPr>
            <a:r>
              <a:rPr lang="fa-IR" sz="2400" dirty="0" smtClean="0"/>
              <a:t>پس تصویر سفید،سیاه است و پس تصویر سیاه ، سفید است و پس تصویر سیاه در یک متن زرد کمرنگ و پس تصویر سفید در همان متن زرد پررنگ است .</a:t>
            </a:r>
            <a:endParaRPr lang="en-US" sz="2400" dirty="0" smtClean="0"/>
          </a:p>
          <a:p>
            <a:pPr marL="90488" indent="0" algn="just" rtl="1">
              <a:buNone/>
            </a:pPr>
            <a:endParaRPr lang="fa-IR" sz="24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17463" algn="just" rtl="1">
              <a:buNone/>
            </a:pPr>
            <a:r>
              <a:rPr lang="fa-IR" sz="2400" dirty="0" smtClean="0"/>
              <a:t>ب)تغییرات لون:</a:t>
            </a:r>
          </a:p>
          <a:p>
            <a:pPr marL="0" indent="17463" algn="just" rtl="1">
              <a:buNone/>
            </a:pPr>
            <a:r>
              <a:rPr lang="fa-IR" sz="2400" dirty="0" smtClean="0"/>
              <a:t>یک صفحه خاکستری به عنوان متن بر می داریم یکی از مربع های رنگی مثل زرد را انتخاب می کنیم و آن را در وسط صفحه خاکستری می گذاریم و تا 40 ثانیه می شماریم . در حالی که یک چشم ما بسته است پس تصویر یه رنگ آبی خواهد بود .</a:t>
            </a:r>
          </a:p>
          <a:p>
            <a:pPr marL="0" indent="0" algn="just" rtl="1">
              <a:buNone/>
            </a:pPr>
            <a:r>
              <a:rPr lang="fa-IR" sz="2400" dirty="0" smtClean="0"/>
              <a:t>2)پس تصویر آبی را به رنگ زرد (نارنجی ) می بینیم.</a:t>
            </a:r>
          </a:p>
          <a:p>
            <a:pPr marL="0" indent="0" algn="just" rtl="1">
              <a:buNone/>
            </a:pPr>
            <a:r>
              <a:rPr lang="fa-IR" sz="2400" dirty="0" smtClean="0"/>
              <a:t>3) اگر دو مربع زرد و آبی را از حلقه وونت برداریم و آن را در وسط صفحه خاکستری در کنار هم  قرار دهیم و با یک چشم به مدت 40 ثانیه به آن خیره شویم با کمال تعجب می بینیم جای آن دو عوض می شود .</a:t>
            </a:r>
            <a:endParaRPr lang="en-US" sz="2400" dirty="0" smtClean="0"/>
          </a:p>
          <a:p>
            <a:pPr marL="0" indent="17463" algn="just" rtl="1">
              <a:buNone/>
            </a:pPr>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ج) اندازه پس تصویر :</a:t>
            </a:r>
          </a:p>
          <a:p>
            <a:pPr marL="90488" indent="0" algn="just" rtl="1">
              <a:buNone/>
            </a:pPr>
            <a:r>
              <a:rPr lang="fa-IR" sz="2400" dirty="0" smtClean="0"/>
              <a:t>یکی از مربع ها را به طور دلخواه بر می داریم و روی یک صفحه خاکستری قرار می دهیم به مدت 40 ثانیه به آن خیره و بعد سر خود را به صفحه خاکستری نزدیک و دور می کنیم پس تصویر مربع کوچک و بزرگ می شود.</a:t>
            </a:r>
          </a:p>
          <a:p>
            <a:pPr marL="90488" indent="0" algn="just" rtl="1">
              <a:buNone/>
            </a:pPr>
            <a:endParaRPr lang="en-US"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28596" y="2143116"/>
            <a:ext cx="8258204" cy="2025657"/>
          </a:xfrm>
        </p:spPr>
        <p:txBody>
          <a:bodyPr>
            <a:normAutofit/>
          </a:bodyPr>
          <a:lstStyle/>
          <a:p>
            <a:pPr algn="just" rtl="1">
              <a:buNone/>
            </a:pPr>
            <a:r>
              <a:rPr lang="fa-IR" sz="2400" dirty="0" smtClean="0"/>
              <a:t>د) پس تصویر منفی و مثبت :</a:t>
            </a:r>
          </a:p>
          <a:p>
            <a:pPr algn="just" rtl="1">
              <a:buNone/>
            </a:pPr>
            <a:r>
              <a:rPr lang="fa-IR" sz="2400" dirty="0" smtClean="0"/>
              <a:t>اگر تحریک طولانی باشد پس تصویر منفی است ا گر تحریک کوتاه مدت و شدید باشد پس تصویر مثبت است به رنگ خود محرک اصلی است </a:t>
            </a:r>
            <a:endParaRPr lang="en-US"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8:</a:t>
            </a:r>
            <a:br>
              <a:rPr lang="fa-IR" dirty="0" smtClean="0"/>
            </a:br>
            <a:r>
              <a:rPr lang="fa-IR" dirty="0" smtClean="0"/>
              <a:t>کورنگی </a:t>
            </a:r>
            <a:endParaRPr lang="en-US" dirty="0"/>
          </a:p>
        </p:txBody>
      </p:sp>
      <p:sp>
        <p:nvSpPr>
          <p:cNvPr id="3" name="Content Placeholder 2"/>
          <p:cNvSpPr>
            <a:spLocks noGrp="1"/>
          </p:cNvSpPr>
          <p:nvPr>
            <p:ph idx="1"/>
          </p:nvPr>
        </p:nvSpPr>
        <p:spPr/>
        <p:txBody>
          <a:bodyPr>
            <a:normAutofit/>
          </a:bodyPr>
          <a:lstStyle/>
          <a:p>
            <a:pPr marL="90488" indent="0" algn="just" rtl="1">
              <a:buNone/>
            </a:pPr>
            <a:r>
              <a:rPr lang="fa-IR" sz="2400" dirty="0" smtClean="0"/>
              <a:t>هدف :</a:t>
            </a:r>
          </a:p>
          <a:p>
            <a:pPr marL="90488" indent="0" algn="just" rtl="1">
              <a:buNone/>
            </a:pPr>
            <a:r>
              <a:rPr lang="fa-IR" sz="2400" dirty="0" smtClean="0"/>
              <a:t>تشخیص سریع متداولترین نقص در ادراک بینایی که در رنگ های قرمز و سبز دچار کوررنگی اند و شامل 2 گروه اند :</a:t>
            </a:r>
          </a:p>
          <a:p>
            <a:pPr marL="90488" indent="0" algn="just" rtl="1">
              <a:buAutoNum type="arabicParenR"/>
            </a:pPr>
            <a:r>
              <a:rPr lang="fa-IR" sz="2400" dirty="0" smtClean="0"/>
              <a:t>کورنگی کامل </a:t>
            </a:r>
          </a:p>
          <a:p>
            <a:pPr marL="90488" indent="0" algn="just" rtl="1">
              <a:buAutoNum type="arabicParenR"/>
            </a:pPr>
            <a:r>
              <a:rPr lang="fa-IR" sz="2400" dirty="0" smtClean="0"/>
              <a:t>کورنگی ناقص </a:t>
            </a:r>
          </a:p>
          <a:p>
            <a:pPr marL="90488" indent="0" algn="just" rtl="1">
              <a:buNone/>
            </a:pPr>
            <a:r>
              <a:rPr lang="fa-IR" sz="2400" dirty="0" smtClean="0"/>
              <a:t>کسانی که در  رنگ قرمز کوری کامل دارند فراخنای طیف مرئی رنگها از طرف رنگ قرمز کاهش می یابد و در اطراف بهنجار سبز مایل به آبی است .</a:t>
            </a:r>
            <a:endParaRPr lang="en-US" sz="2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ولی در کوران قرمز کامل به رنگ خاکستری که این ها طیف مرئی را به وسیله رنگ خاکستری به دو قسمت تقسیم می کنند که درخشانی و اشباع متفاوتی دارند .رنگ بنفش را خاکستری می‏بینند </a:t>
            </a:r>
          </a:p>
          <a:p>
            <a:pPr marL="90488" indent="0" algn="just" rtl="1">
              <a:buNone/>
            </a:pPr>
            <a:r>
              <a:rPr lang="fa-IR" sz="2400" dirty="0" smtClean="0"/>
              <a:t>و در مورد کسانی که رنگ قرمز کوری ناقص دارد هیچ بخشی از طیف مرئی خاکستری دیده نمی شود و آن را به صورت تار و نامشخص می بینند.</a:t>
            </a:r>
            <a:endParaRPr lang="en-US"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400" dirty="0" smtClean="0"/>
              <a:t>کوران کامل رنگ سبز :</a:t>
            </a:r>
          </a:p>
          <a:p>
            <a:pPr marL="90488" indent="0" algn="just" rtl="1">
              <a:buNone/>
            </a:pPr>
            <a:r>
              <a:rPr lang="fa-IR" sz="2400" dirty="0" smtClean="0"/>
              <a:t>رنگ سبز را به صورت خاکستری می بینند و به وسیله همین خاکستری طیف رنگ مرئی را به دو بخش تقسیم می کند که از لحاظ اشباع و درخشانی یکسان است .در کوران کامل رنگ سبز که آن را خاکستری می بینند در طیف مرئی رنگ ها کاهشی دیده نمی شوند.</a:t>
            </a:r>
          </a:p>
          <a:p>
            <a:pPr marL="90488" indent="0" algn="just" rtl="1">
              <a:buNone/>
            </a:pPr>
            <a:r>
              <a:rPr lang="fa-IR" sz="2400" dirty="0" smtClean="0"/>
              <a:t>در کوران ناقص آن را تار و نامشخص می بیند و کسی که رنگ سبز و قرمز را مخلوط می بیند رنگ آبی و زرد را تند تر می بیند .</a:t>
            </a:r>
            <a:endParaRPr lang="en-US"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17463" algn="just" rtl="1">
              <a:buNone/>
            </a:pPr>
            <a:r>
              <a:rPr lang="fa-IR" sz="2400" dirty="0" smtClean="0"/>
              <a:t>وسایل آزمایشی:</a:t>
            </a:r>
          </a:p>
          <a:p>
            <a:pPr marL="0" indent="17463" algn="just" rtl="1">
              <a:buNone/>
            </a:pPr>
            <a:r>
              <a:rPr lang="fa-IR" sz="2400" dirty="0" smtClean="0"/>
              <a:t>ایشی ها را این آزمون را تهیه کرده که شامل 38 کارت رنگی است.</a:t>
            </a:r>
          </a:p>
          <a:p>
            <a:pPr marL="0" indent="17463" algn="just" rtl="1">
              <a:buNone/>
            </a:pPr>
            <a:r>
              <a:rPr lang="fa-IR" sz="2400" dirty="0" smtClean="0"/>
              <a:t>روش آزمایش : </a:t>
            </a:r>
          </a:p>
          <a:p>
            <a:pPr marL="0" indent="17463" algn="just" rtl="1">
              <a:buNone/>
            </a:pPr>
            <a:r>
              <a:rPr lang="fa-IR" sz="2400" dirty="0" smtClean="0"/>
              <a:t>6 کارت بیش تر به کار می رود برای ردیابی استفاده می شود . </a:t>
            </a:r>
          </a:p>
          <a:p>
            <a:pPr marL="0" indent="17463" algn="just" rtl="1">
              <a:buNone/>
            </a:pPr>
            <a:endParaRPr lang="fa-IR" sz="2400" dirty="0" smtClean="0"/>
          </a:p>
          <a:p>
            <a:pPr marL="0" indent="17463" algn="just" rtl="1">
              <a:buNone/>
            </a:pPr>
            <a:endParaRPr lang="en-US"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90488" indent="0" algn="just" rtl="1">
              <a:buNone/>
            </a:pPr>
            <a:r>
              <a:rPr lang="fa-IR" sz="2000" dirty="0" smtClean="0"/>
              <a:t>کارت1. :</a:t>
            </a:r>
          </a:p>
          <a:p>
            <a:pPr marL="90488" indent="0" algn="just" rtl="1">
              <a:buNone/>
            </a:pPr>
            <a:r>
              <a:rPr lang="fa-IR" sz="2000" dirty="0" smtClean="0"/>
              <a:t>همه ی اعداد 12 را می بینند ..</a:t>
            </a:r>
          </a:p>
          <a:p>
            <a:pPr marL="90488" indent="0" algn="just" rtl="1">
              <a:buNone/>
            </a:pPr>
            <a:r>
              <a:rPr lang="fa-IR" sz="2000" dirty="0" smtClean="0"/>
              <a:t>کارت 2. :</a:t>
            </a:r>
          </a:p>
          <a:p>
            <a:pPr marL="90488" indent="0" algn="just" rtl="1">
              <a:buNone/>
            </a:pPr>
            <a:r>
              <a:rPr lang="fa-IR" sz="2000" dirty="0" smtClean="0"/>
              <a:t>افراد سالم عدد 8 و کوران قرمز و سبز عدد 3 را می بینند . و کوران کامل هیچ عددی را نمی بینند .</a:t>
            </a:r>
          </a:p>
          <a:p>
            <a:pPr marL="90488" indent="0" algn="just" rtl="1">
              <a:buNone/>
            </a:pPr>
            <a:r>
              <a:rPr lang="fa-IR" sz="2000" dirty="0" smtClean="0"/>
              <a:t>کارت 3. :</a:t>
            </a:r>
          </a:p>
          <a:p>
            <a:pPr marL="90488" indent="0" algn="just" rtl="1">
              <a:buNone/>
            </a:pPr>
            <a:r>
              <a:rPr lang="fa-IR" sz="2000" dirty="0" smtClean="0"/>
              <a:t>افراد سالم عدد 5 و کوران قرمز و سبز عدد را 2 می بینند و کوران کامل هیچ نمی بینند .</a:t>
            </a:r>
            <a:endParaRPr lang="en-US"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000" dirty="0" smtClean="0"/>
              <a:t>کارت 4.</a:t>
            </a:r>
          </a:p>
          <a:p>
            <a:pPr marL="0" indent="0" algn="just" rtl="1">
              <a:buNone/>
            </a:pPr>
            <a:r>
              <a:rPr lang="fa-IR" sz="2000" dirty="0" smtClean="0"/>
              <a:t>افراد سالم عدد را 2 را می بینند و بقیه که در رنگ ها اختلال دارند نمی بینند .</a:t>
            </a:r>
          </a:p>
          <a:p>
            <a:pPr marL="0" indent="0" algn="just" rtl="1">
              <a:buNone/>
            </a:pPr>
            <a:r>
              <a:rPr lang="fa-IR" sz="2000" dirty="0" smtClean="0"/>
              <a:t>کارت 5:</a:t>
            </a:r>
          </a:p>
          <a:p>
            <a:pPr marL="0" indent="0" algn="just" rtl="1">
              <a:buNone/>
            </a:pPr>
            <a:r>
              <a:rPr lang="fa-IR" sz="2000" dirty="0" smtClean="0"/>
              <a:t>افراد سالم عدد 7 را می بینند و افراد که اختلال در رنگ دارند هیچ نمی بینند .</a:t>
            </a:r>
          </a:p>
          <a:p>
            <a:pPr marL="0" indent="0" algn="just" rtl="1">
              <a:buNone/>
            </a:pPr>
            <a:r>
              <a:rPr lang="fa-IR" sz="2000" dirty="0" smtClean="0"/>
              <a:t>کارت 6.</a:t>
            </a:r>
          </a:p>
          <a:p>
            <a:pPr marL="0" indent="0" algn="just" rtl="1">
              <a:buNone/>
            </a:pPr>
            <a:r>
              <a:rPr lang="fa-IR" sz="2000" dirty="0" smtClean="0"/>
              <a:t>افراد سالم هیچ عددی را نمی بینند و کوران سبز و قرمز عدد 5 را می بینند .</a:t>
            </a:r>
          </a:p>
          <a:p>
            <a:pPr marL="0" indent="0" algn="just" rtl="1">
              <a:buNone/>
            </a:pPr>
            <a:endParaRPr lang="fa-IR" sz="2000" dirty="0" smtClean="0"/>
          </a:p>
          <a:p>
            <a:pPr marL="0" indent="0" algn="just" rtl="1">
              <a:buNone/>
            </a:pPr>
            <a:r>
              <a:rPr lang="fa-IR" sz="2000" dirty="0" smtClean="0"/>
              <a:t>از کارت های 1 تا 21 برای تشخیص افراد بهنجار از نابهنجار است که فراد سالم 17 کارت و افراد نابهنجار به 13 کارت پاسخ می دهند </a:t>
            </a:r>
            <a:endParaRPr lang="en-US" sz="2000" dirty="0" smtClean="0"/>
          </a:p>
          <a:p>
            <a:pPr marL="0" indent="0" algn="just" rtl="1">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t>دشواری های روش آزمایشی :</a:t>
            </a:r>
            <a:br>
              <a:rPr lang="fa-IR" sz="3200" dirty="0" smtClean="0"/>
            </a:br>
            <a:endParaRPr lang="en-US" sz="3200" dirty="0"/>
          </a:p>
        </p:txBody>
      </p:sp>
      <p:sp>
        <p:nvSpPr>
          <p:cNvPr id="3" name="Content Placeholder 2"/>
          <p:cNvSpPr>
            <a:spLocks noGrp="1"/>
          </p:cNvSpPr>
          <p:nvPr>
            <p:ph sz="quarter" idx="1"/>
          </p:nvPr>
        </p:nvSpPr>
        <p:spPr/>
        <p:txBody>
          <a:bodyPr/>
          <a:lstStyle/>
          <a:p>
            <a:pPr algn="r" rtl="1">
              <a:buNone/>
            </a:pPr>
            <a:r>
              <a:rPr lang="fa-IR" dirty="0" smtClean="0"/>
              <a:t>اصولاً از نوع دشواری های اخلاقی است بدین صورت که نمی توان پدیده هایی مثل خودکشی را به صورت آزمایشی مورد مطالعه قرار داد.اما این دشواری ها به کمک روان شناسی حیوانی تا اندازه ای حل شده اما جای تردید نیست که نتایج حاصل از مطالعه حیوانات درباره انسان به راحتی قابل تعمیم نخواهد بود .</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endParaRPr lang="en-US" sz="5400" dirty="0"/>
          </a:p>
        </p:txBody>
      </p:sp>
      <p:sp>
        <p:nvSpPr>
          <p:cNvPr id="3" name="Content Placeholder 2"/>
          <p:cNvSpPr>
            <a:spLocks noGrp="1"/>
          </p:cNvSpPr>
          <p:nvPr>
            <p:ph sz="quarter" idx="1"/>
          </p:nvPr>
        </p:nvSpPr>
        <p:spPr/>
        <p:txBody>
          <a:bodyPr>
            <a:normAutofit/>
          </a:bodyPr>
          <a:lstStyle/>
          <a:p>
            <a:pPr algn="ctr">
              <a:buNone/>
            </a:pPr>
            <a:r>
              <a:rPr lang="fa-IR" sz="6600" dirty="0" smtClean="0"/>
              <a:t>فصل ششم :</a:t>
            </a:r>
            <a:br>
              <a:rPr lang="fa-IR" sz="6600" dirty="0" smtClean="0"/>
            </a:br>
            <a:r>
              <a:rPr lang="fa-IR" sz="6600" dirty="0" smtClean="0"/>
              <a:t>ادراک</a:t>
            </a:r>
            <a:endParaRPr lang="en-US" sz="66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153400" cy="990600"/>
          </a:xfrm>
        </p:spPr>
        <p:txBody>
          <a:bodyPr>
            <a:noAutofit/>
          </a:bodyPr>
          <a:lstStyle/>
          <a:p>
            <a:pPr marL="3175" indent="-3175" algn="ctr" rtl="1"/>
            <a:r>
              <a:rPr lang="fa-IR" sz="3200" dirty="0" smtClean="0"/>
              <a:t>آزمایش 9. </a:t>
            </a:r>
            <a:br>
              <a:rPr lang="fa-IR" sz="3200" dirty="0" smtClean="0"/>
            </a:br>
            <a:r>
              <a:rPr lang="fa-IR" sz="3200" dirty="0" smtClean="0"/>
              <a:t>خطای مولر- لایر </a:t>
            </a:r>
            <a:br>
              <a:rPr lang="fa-IR" sz="3200" dirty="0" smtClean="0"/>
            </a:br>
            <a:endParaRPr lang="en-US" sz="3200" dirty="0"/>
          </a:p>
        </p:txBody>
      </p:sp>
      <p:sp>
        <p:nvSpPr>
          <p:cNvPr id="3" name="Content Placeholder 2"/>
          <p:cNvSpPr>
            <a:spLocks noGrp="1"/>
          </p:cNvSpPr>
          <p:nvPr>
            <p:ph sz="quarter" idx="1"/>
          </p:nvPr>
        </p:nvSpPr>
        <p:spPr/>
        <p:txBody>
          <a:bodyPr>
            <a:normAutofit/>
          </a:bodyPr>
          <a:lstStyle/>
          <a:p>
            <a:pPr marL="3175" indent="-3175" algn="just" rtl="1">
              <a:buNone/>
            </a:pPr>
            <a:r>
              <a:rPr lang="fa-IR" sz="2400" dirty="0" smtClean="0"/>
              <a:t>هدف :</a:t>
            </a:r>
          </a:p>
          <a:p>
            <a:pPr marL="3175" indent="-3175" algn="just" rtl="1">
              <a:buNone/>
            </a:pPr>
            <a:r>
              <a:rPr lang="fa-IR" sz="2400" dirty="0" smtClean="0"/>
              <a:t>مطالعه خطای مولر –لایر یا خطای درازا بررسی اثر نگرش تحلیلی بر اندازه آن </a:t>
            </a:r>
          </a:p>
          <a:p>
            <a:pPr marL="3175" indent="-3175" algn="just" rtl="1">
              <a:buNone/>
            </a:pPr>
            <a:r>
              <a:rPr lang="fa-IR" sz="2400" dirty="0" smtClean="0"/>
              <a:t>خطاهای ادراکی ثابت می کنند که ما اشیا را به آن صورتی که هستند درک نمی‏کنیم بلکه بر حسب نگرش های خود و این که در کجا قرار می گیرند به صورت های مختلف درک می کنیم . همان خطاهای ادراکی با فرایندهای یکسان تشریع نمی شوند . برخی از آنها با افزایش سن کاهش پیدا می کنند مثل خطای مولر –لایر اما برخی به همراه بالا رفتن سن افزایش پیدا می کنند مثل خطای بینایی – حرکتی </a:t>
            </a:r>
          </a:p>
          <a:p>
            <a:pPr marL="3175" indent="-3175" algn="just" rtl="1">
              <a:buNone/>
            </a:pPr>
            <a:endParaRPr lang="en-US"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4763" indent="0" algn="just" rtl="1">
              <a:buNone/>
            </a:pPr>
            <a:r>
              <a:rPr lang="fa-IR" sz="2400" dirty="0" smtClean="0"/>
              <a:t>وسایل آزمایش : </a:t>
            </a:r>
          </a:p>
          <a:p>
            <a:pPr marL="4763" indent="0" algn="just" rtl="1">
              <a:buNone/>
            </a:pPr>
            <a:r>
              <a:rPr lang="fa-IR" sz="2400" dirty="0" smtClean="0"/>
              <a:t>یک قطعه مقوای سفید به ابعاد 10*30 در نیمه چپ پاره خطی به طول 6 سانتی متر و زاویه آن با پاره خط 40 درجه خواهد بود . در وسط شیاری به ارتفاع دو و نیم سانتی مترو عمود بر هم از جنس مقوا یک نوار باریک به ابعاد 3.5*2.5 می برند . از 13 سانتی متری سمت راست درست در وسط یک نیم خط رسم می‏کنند طول شاخک ها 2 سانتی متر و زاویه آن با نیم خط 140 درجه خواهد بود . با حرکت دادن نوار طول خط محرک را با خط ثابت برابر می کنند.</a:t>
            </a:r>
            <a:endParaRPr lang="en-US" sz="2400" dirty="0" smtClean="0"/>
          </a:p>
          <a:p>
            <a:pPr marL="4763" indent="0" algn="just" rtl="1">
              <a:buNone/>
            </a:pPr>
            <a:endParaRPr lang="en-US"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just" rtl="1">
              <a:buNone/>
            </a:pPr>
            <a:r>
              <a:rPr lang="fa-IR" sz="2400" dirty="0" smtClean="0"/>
              <a:t>روش آزمایش :</a:t>
            </a:r>
          </a:p>
          <a:p>
            <a:pPr marL="0" indent="0" algn="just" rtl="1">
              <a:buNone/>
            </a:pPr>
            <a:r>
              <a:rPr lang="fa-IR" sz="2400" dirty="0" smtClean="0"/>
              <a:t>آزمودنی خط متحرک را با خط ثابت میزان کند . آن گاه خط متحرک را در حالتی قرار دهد که از خط ثابت کوتاه تر باشد پس از میزان شدن میزان خطای آزمودنی را از روی درجه بندی پشت وسیله اندازه گیری بر حسب میلی متر می خواند و آن را مقابل عدد یک می نویسد</a:t>
            </a:r>
          </a:p>
          <a:p>
            <a:pPr marL="0" indent="0" algn="just" rtl="1">
              <a:buNone/>
            </a:pPr>
            <a:endParaRPr lang="en-US"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5250" indent="0" algn="just" rtl="1">
              <a:buNone/>
            </a:pPr>
            <a:r>
              <a:rPr lang="fa-IR" sz="2400" dirty="0" smtClean="0"/>
              <a:t>قسمت دوم : </a:t>
            </a:r>
          </a:p>
          <a:p>
            <a:pPr marL="95250" indent="0" algn="just" rtl="1">
              <a:buNone/>
            </a:pPr>
            <a:r>
              <a:rPr lang="fa-IR" sz="2400" dirty="0" smtClean="0"/>
              <a:t>پس از اتمام قسمت اول یعنی این که پس از آزمودنی خط متحرک را 40 بار با خط ثابت میزان کرد به او می گویند که مرتکب خطا می شود آزمودنی باید خط متحرک را در حالتی قرار دهد که از خط ثابت کوتاهتر باشد اگر آزمودنی از خطاهای ادراکی اطلاع نداشته باشد یا عمداً نخواهد نتیجه آزمایش را به هم بزند خطاهای 40 اندازه اول معمولاًمنفی خواهد بود خطاهای 120 اندازه دوم به احتمال زیاد منفی خواهد بود .</a:t>
            </a:r>
            <a:endParaRPr lang="en-US"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5250" indent="0" algn="just" rtl="1">
              <a:buNone/>
            </a:pPr>
            <a:r>
              <a:rPr lang="fa-IR" sz="2400" dirty="0" smtClean="0"/>
              <a:t>تحلیل نتایج :</a:t>
            </a:r>
          </a:p>
          <a:p>
            <a:pPr marL="95250" indent="0" algn="just" rtl="1">
              <a:buNone/>
            </a:pPr>
            <a:r>
              <a:rPr lang="fa-IR" sz="2400" dirty="0" smtClean="0"/>
              <a:t>قسمت اول)برای هر یک از حالت های شروع جمع جبری خطاها را به دست می آورند .</a:t>
            </a:r>
          </a:p>
          <a:p>
            <a:pPr marL="95250" indent="0" algn="just" rtl="1">
              <a:buNone/>
            </a:pPr>
            <a:r>
              <a:rPr lang="fa-IR" sz="2400" dirty="0" smtClean="0"/>
              <a:t>ب)جمع جبری خطاهای هر ستون به تعداد آن ها تقسیم می شود و میانگین به دست آمده خطاهای آزمودن را نشان می دهد .</a:t>
            </a:r>
          </a:p>
          <a:p>
            <a:pPr marL="95250" indent="0" algn="just" rtl="1">
              <a:buNone/>
            </a:pPr>
            <a:r>
              <a:rPr lang="fa-IR" sz="2400" dirty="0" smtClean="0"/>
              <a:t>ج) میانگین دو میانگین به دست آمده از بند را به دست می آورند که خطای واقعی نامیده می شود .</a:t>
            </a:r>
          </a:p>
          <a:p>
            <a:pPr marL="95250" indent="0" algn="just" rtl="1">
              <a:buNone/>
            </a:pPr>
            <a:r>
              <a:rPr lang="fa-IR" sz="2400" dirty="0" smtClean="0"/>
              <a:t>د) نصف تفاضل دو میانگین دو ستون را به دست می آورند و آن خطای وضعیت مکانی می نامند .</a:t>
            </a:r>
          </a:p>
          <a:p>
            <a:pPr marL="95250" indent="0" algn="just" rtl="1">
              <a:buNone/>
            </a:pPr>
            <a:r>
              <a:rPr lang="fa-IR" sz="2400" dirty="0" smtClean="0"/>
              <a:t>ه) 40 خطای اول را از وسط دو گروه 120 اندازه ای تقسیم می کنند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0488" indent="0" algn="just" rtl="1">
              <a:buNone/>
            </a:pPr>
            <a:r>
              <a:rPr lang="fa-IR" sz="2400" dirty="0" smtClean="0"/>
              <a:t>قسمت دوم : خطای واقعی 20اندازه آخر را محاسبه می کنند و آن را باخطاهای 120 اندازه دوم از قسمت اول مقایسه می کنند اگر خطای 120 اندازه ی سوم به طور معنی دار کاهش پیدا می کند می توان نتیجه گرفت که آگاهی از خطا از میزان آن کاسته می شود .</a:t>
            </a:r>
          </a:p>
          <a:p>
            <a:pPr marL="90488" indent="0" algn="just" rtl="1">
              <a:buNone/>
            </a:pPr>
            <a:endParaRPr lang="en-US" sz="24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10 .</a:t>
            </a:r>
            <a:br>
              <a:rPr lang="fa-IR" dirty="0" smtClean="0"/>
            </a:br>
            <a:r>
              <a:rPr lang="fa-IR" dirty="0" smtClean="0"/>
              <a:t>خطای بینایی – حرکتی </a:t>
            </a:r>
            <a:endParaRPr lang="en-US" dirty="0"/>
          </a:p>
        </p:txBody>
      </p:sp>
      <p:sp>
        <p:nvSpPr>
          <p:cNvPr id="3" name="Content Placeholder 2"/>
          <p:cNvSpPr>
            <a:spLocks noGrp="1"/>
          </p:cNvSpPr>
          <p:nvPr>
            <p:ph sz="quarter" idx="1"/>
          </p:nvPr>
        </p:nvSpPr>
        <p:spPr/>
        <p:txBody>
          <a:bodyPr>
            <a:normAutofit/>
          </a:bodyPr>
          <a:lstStyle/>
          <a:p>
            <a:pPr marL="90488" indent="0" algn="just" rtl="1">
              <a:buNone/>
            </a:pPr>
            <a:r>
              <a:rPr lang="fa-IR" sz="2400" dirty="0" smtClean="0"/>
              <a:t>یاد آوری :</a:t>
            </a:r>
          </a:p>
          <a:p>
            <a:pPr marL="90488" indent="0" algn="just" rtl="1">
              <a:buNone/>
            </a:pPr>
            <a:r>
              <a:rPr lang="fa-IR" sz="2400" dirty="0" smtClean="0"/>
              <a:t>هیچ آزمایش شونده ای نباید قبل از اجرای آزمایش این متن را بخواند .</a:t>
            </a:r>
          </a:p>
          <a:p>
            <a:pPr marL="90488" indent="0" algn="just" rtl="1">
              <a:buNone/>
            </a:pPr>
            <a:r>
              <a:rPr lang="fa-IR" sz="2400" dirty="0" smtClean="0"/>
              <a:t>هدف :</a:t>
            </a:r>
          </a:p>
          <a:p>
            <a:pPr marL="90488" indent="0" algn="just" rtl="1">
              <a:buNone/>
            </a:pPr>
            <a:r>
              <a:rPr lang="fa-IR" sz="2400" dirty="0" smtClean="0"/>
              <a:t>نشان دادن این که ادارک عین واقعیت نیست خطای بینایی- حرکتی ثابت می کند که حواس حرکتی و بینایی وابستگی متقابل دارند و این وابستگی از راه تجربه به دست می آید .</a:t>
            </a:r>
          </a:p>
          <a:p>
            <a:pPr marL="90488" indent="0" algn="just" rtl="1">
              <a:buNone/>
            </a:pPr>
            <a:r>
              <a:rPr lang="fa-IR" sz="2400" dirty="0" smtClean="0"/>
              <a:t>وسایل آزمایش :</a:t>
            </a:r>
          </a:p>
          <a:p>
            <a:pPr marL="90488" indent="0" algn="just" rtl="1">
              <a:buNone/>
            </a:pPr>
            <a:r>
              <a:rPr lang="fa-IR" sz="2400" dirty="0" smtClean="0"/>
              <a:t>دو جعبه ی چوبی با ظاهر یکسان اما با حجم های مختلف اضلاع یکی از جعبه ها می تواند 10 و دیگری 20 سانتی متر باشد  – ترازو – عینک سیاه – یا چشم بند پارچه ای </a:t>
            </a:r>
            <a:endParaRPr lang="en-US" sz="2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4763" indent="0" algn="just" rtl="1">
              <a:buNone/>
            </a:pPr>
            <a:r>
              <a:rPr lang="fa-IR" sz="2400" dirty="0" smtClean="0"/>
              <a:t>روش آزمایش :</a:t>
            </a:r>
          </a:p>
          <a:p>
            <a:pPr marL="4763" indent="0" algn="just" rtl="1">
              <a:buNone/>
            </a:pPr>
            <a:r>
              <a:rPr lang="fa-IR" sz="2400" dirty="0" smtClean="0"/>
              <a:t>مرحله اول :</a:t>
            </a:r>
          </a:p>
          <a:p>
            <a:pPr marL="4763" indent="0" algn="just" rtl="1">
              <a:buNone/>
            </a:pPr>
            <a:r>
              <a:rPr lang="fa-IR" sz="2400" dirty="0" smtClean="0"/>
              <a:t>آزماینده چشم های آزمودنی را می بندد و ازمودنی قبل از اجرای آزمایش هم نباید جعبه ها را ببیند آن گاه ازماینده دستگیره های دو جعبه را به ازمودنی ارائه می‏دهد و از او  می خواهد که آن را به طور همزمان بردارد آزماینده از آزمودنی می خواهد که دو ظرف را به طور همزمان بلند کند و وزن آن ها را بدهد . بدین ترتیب که آیا برابر هستند یا نه ؟ اگر برابر نیستند کدام یک سبک تر یا سنگین تر است . این عمل تا آنجا ادامه می یابد که آزمودنی دو ظرف را هم وزن هم تشخیص دهد .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5250" indent="0" algn="just" rtl="1">
              <a:buNone/>
            </a:pPr>
            <a:r>
              <a:rPr lang="fa-IR" sz="2400" dirty="0" smtClean="0"/>
              <a:t>مرحله دوم :</a:t>
            </a:r>
          </a:p>
          <a:p>
            <a:pPr marL="95250" indent="0" algn="just" rtl="1">
              <a:buNone/>
            </a:pPr>
            <a:r>
              <a:rPr lang="fa-IR" sz="2400" dirty="0" smtClean="0"/>
              <a:t>آزماینده دوباره ظرف ها را بر می گرداند و به ازمودنی می گوید حالا این دو ظرف دیگر را با یکدیگر مقایه کن . چشم های آزمودنی باز است مثل مرحله اول آزمایش . این بار او ظرف کوچک را سنگین تر از ظرف بزرگ تشخیص می دهد آزماینده با راهنمای آزمودنی ظرف کوچک را آن قدر سبک می کند که آزمودنی دو وزن را هم وزن تشخیص می دهد .</a:t>
            </a:r>
          </a:p>
          <a:p>
            <a:pPr marL="95250" indent="0" algn="just" rtl="1">
              <a:buNone/>
            </a:pPr>
            <a:r>
              <a:rPr lang="fa-IR" sz="2400" dirty="0" smtClean="0"/>
              <a:t>آزماینده ظرف کوچک را دور از چشم آزمودنی وزن می کند و وزن آن را یادداشت می کند .</a:t>
            </a:r>
          </a:p>
          <a:p>
            <a:pPr marL="95250" indent="0" algn="just" rtl="1">
              <a:buNone/>
            </a:pPr>
            <a:r>
              <a:rPr lang="fa-IR" sz="2400" dirty="0" smtClean="0"/>
              <a:t>آزماینده دور از چشم آزمودنی از شن های ظرف کوچک بر می دارد.تا باز هم سبک تر از ظرف بزرگ شود . آزماینده دور از چشم آزمودنی ظرف کوچک را وزن می کند .</a:t>
            </a:r>
          </a:p>
          <a:p>
            <a:pPr marL="95250" indent="0" algn="just" rtl="1">
              <a:buNone/>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تاریخچه :</a:t>
            </a:r>
            <a:endParaRPr lang="en-US" dirty="0"/>
          </a:p>
        </p:txBody>
      </p:sp>
      <p:sp>
        <p:nvSpPr>
          <p:cNvPr id="3" name="Content Placeholder 2"/>
          <p:cNvSpPr>
            <a:spLocks noGrp="1"/>
          </p:cNvSpPr>
          <p:nvPr>
            <p:ph sz="quarter" idx="1"/>
          </p:nvPr>
        </p:nvSpPr>
        <p:spPr>
          <a:xfrm>
            <a:off x="301752" y="1527048"/>
            <a:ext cx="8503920" cy="3973654"/>
          </a:xfrm>
        </p:spPr>
        <p:txBody>
          <a:bodyPr>
            <a:normAutofit fontScale="77500" lnSpcReduction="20000"/>
          </a:bodyPr>
          <a:lstStyle/>
          <a:p>
            <a:pPr algn="just" rtl="1">
              <a:buNone/>
            </a:pPr>
            <a:r>
              <a:rPr lang="fa-IR" dirty="0" smtClean="0"/>
              <a:t>فخنر:</a:t>
            </a:r>
          </a:p>
          <a:p>
            <a:pPr algn="just" rtl="1">
              <a:buNone/>
            </a:pPr>
            <a:r>
              <a:rPr lang="fa-IR" dirty="0" smtClean="0"/>
              <a:t> که کتاب اصلی او در سال 1860 تحت عنوان اصول سایکوفیزیک منشر شد معمولاً بنیان گذار روان شناسی تجربی به حساب می آید .</a:t>
            </a:r>
          </a:p>
          <a:p>
            <a:pPr algn="just" rtl="1">
              <a:buNone/>
            </a:pPr>
            <a:r>
              <a:rPr lang="fa-IR" dirty="0" smtClean="0"/>
              <a:t>هلم هولتز : </a:t>
            </a:r>
          </a:p>
          <a:p>
            <a:pPr algn="just" rtl="1">
              <a:buNone/>
            </a:pPr>
            <a:r>
              <a:rPr lang="fa-IR" dirty="0" smtClean="0"/>
              <a:t>یکی دیگر از فلاسفه آلمانی است که به پیشرفت روان شناسی تجربی کمک کرده است .او بود که برای اولین بار نظریه ی رنگ ها را ارائه داد و نیز در گسترش آن کوشید .</a:t>
            </a:r>
          </a:p>
          <a:p>
            <a:pPr algn="just" rtl="1">
              <a:buNone/>
            </a:pPr>
            <a:r>
              <a:rPr lang="fa-IR" dirty="0" smtClean="0"/>
              <a:t>وونت : </a:t>
            </a:r>
          </a:p>
          <a:p>
            <a:pPr algn="just" rtl="1">
              <a:buNone/>
            </a:pPr>
            <a:r>
              <a:rPr lang="fa-IR" dirty="0" smtClean="0"/>
              <a:t>در واقع اولین روان شنسا تجربی است، اوست که در سال 1879 اولین آزمایشگاه روان شناسی را در لایپزیک آلمان بنا نهاد.</a:t>
            </a:r>
          </a:p>
          <a:p>
            <a:pPr algn="just" rtl="1">
              <a:buNone/>
            </a:pPr>
            <a:r>
              <a:rPr lang="fa-IR" dirty="0" smtClean="0"/>
              <a:t>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5250" indent="0" algn="just" rtl="1">
              <a:buNone/>
            </a:pPr>
            <a:r>
              <a:rPr lang="fa-IR" sz="2400" dirty="0" smtClean="0"/>
              <a:t>برای بار سوم آزماینده در ظرف کوچک آن قدر روزنه اضافه می کند تا آشکارا از ظرف بزرگ سنگین تر باشد از آزمودنی می خواهد که این دو را مقایسه و با راهنمایی آزمودنی آن ظرف کوچک کم می کند تا وزنش مساوی تشخیص داده شود .</a:t>
            </a:r>
          </a:p>
          <a:p>
            <a:pPr marL="4763" indent="0" algn="just" rtl="1">
              <a:buNone/>
            </a:pPr>
            <a:r>
              <a:rPr lang="fa-IR" sz="2400" dirty="0" smtClean="0"/>
              <a:t>برای بار چهارم ظرف کوچک آشکارا از ظرف بزرگ سبکتر تنظیم می شود .</a:t>
            </a:r>
          </a:p>
          <a:p>
            <a:pPr marL="4763" indent="0" algn="just" rtl="1">
              <a:buNone/>
            </a:pPr>
            <a:r>
              <a:rPr lang="fa-IR" sz="2400" dirty="0" smtClean="0"/>
              <a:t>آزمودنی  آن دو، تا آنجا مقایسه می کند که وزن آن مساوی تشخیص دهد . ظرف کوچک برای چهارمین بار دور از چشم آزمودنی اندازه گیری و یادداشت می‏شود .</a:t>
            </a:r>
          </a:p>
          <a:p>
            <a:pPr marL="95250" indent="0" algn="just" rtl="1">
              <a:buNone/>
            </a:pPr>
            <a:endParaRPr lang="en-US"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4763" indent="0" algn="just" rtl="1">
              <a:buNone/>
            </a:pPr>
            <a:r>
              <a:rPr lang="fa-IR" sz="2400" dirty="0" smtClean="0"/>
              <a:t>تحلیل نتایج :</a:t>
            </a:r>
          </a:p>
          <a:p>
            <a:pPr marL="4763" indent="0" algn="just" rtl="1">
              <a:buNone/>
            </a:pPr>
            <a:r>
              <a:rPr lang="fa-IR" sz="2400" dirty="0" smtClean="0"/>
              <a:t>میانگین چهار توزیع را محاسبه می کنند . تفاوت این وزن با وزن تعیین شده در مرحله اول آزمایش خطای ادراک نشان می دهد . </a:t>
            </a:r>
          </a:p>
          <a:p>
            <a:pPr marL="4763" indent="0" algn="just" rtl="1">
              <a:buNone/>
            </a:pPr>
            <a:r>
              <a:rPr lang="fa-IR" sz="2400" dirty="0" smtClean="0"/>
              <a:t>خطایی که به این ترتیب به وجود می آید به دخالت دید وابسته است . زیرا بین قسمت های اول و دوم آزمایش فقط متغیر دید عوض می شود .</a:t>
            </a:r>
            <a:endParaRPr lang="en-US" sz="2400" dirty="0" smtClean="0"/>
          </a:p>
          <a:p>
            <a:pPr marL="4763" indent="0" algn="just" rtl="1">
              <a:buNone/>
            </a:pPr>
            <a:endParaRPr lang="en-US" sz="24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11.</a:t>
            </a:r>
            <a:br>
              <a:rPr lang="fa-IR" dirty="0" smtClean="0"/>
            </a:br>
            <a:r>
              <a:rPr lang="fa-IR" dirty="0" smtClean="0"/>
              <a:t>اثر پس تصویری</a:t>
            </a:r>
            <a:endParaRPr lang="en-US" dirty="0"/>
          </a:p>
        </p:txBody>
      </p:sp>
      <p:sp>
        <p:nvSpPr>
          <p:cNvPr id="3" name="Content Placeholder 2"/>
          <p:cNvSpPr>
            <a:spLocks noGrp="1"/>
          </p:cNvSpPr>
          <p:nvPr>
            <p:ph sz="quarter" idx="1"/>
          </p:nvPr>
        </p:nvSpPr>
        <p:spPr/>
        <p:txBody>
          <a:bodyPr>
            <a:normAutofit/>
          </a:bodyPr>
          <a:lstStyle/>
          <a:p>
            <a:pPr marL="95250" indent="-4763" algn="just" rtl="1">
              <a:buNone/>
            </a:pPr>
            <a:r>
              <a:rPr lang="fa-IR" sz="2400" dirty="0" smtClean="0"/>
              <a:t>هدف :</a:t>
            </a:r>
          </a:p>
          <a:p>
            <a:pPr marL="95250" indent="-4763" algn="just" rtl="1">
              <a:buNone/>
            </a:pPr>
            <a:r>
              <a:rPr lang="fa-IR" sz="2400" dirty="0" smtClean="0"/>
              <a:t>آشکار ساختن وابستگی ادراک های آنی به ادراک های بلافصلی قبلی به سخن دیگر نشان دادن این واقعیت که ادراک های قبلی ادراک های بعد از خود را تحت تأثیر قرار می دهند .</a:t>
            </a:r>
          </a:p>
          <a:p>
            <a:pPr marL="95250" indent="-4763" algn="just" rtl="1">
              <a:buNone/>
            </a:pPr>
            <a:r>
              <a:rPr lang="fa-IR" sz="2400" dirty="0" smtClean="0"/>
              <a:t>اثر پس تصویری به صورت زیر تعریف می شود :</a:t>
            </a:r>
          </a:p>
          <a:p>
            <a:pPr marL="95250" indent="-4763" algn="just" rtl="1">
              <a:buNone/>
            </a:pPr>
            <a:r>
              <a:rPr lang="fa-IR" sz="2400" dirty="0" smtClean="0"/>
              <a:t>ادراک متمد یک تصویر یا یک شی در یک ناحیه حسی معین موجب جا به جایی یا تغییر شکل تصویر یا شی می شود که بلا فاصله در همان شرایطه درک می‏شود .</a:t>
            </a:r>
            <a:endParaRPr lang="en-US" sz="24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just" rtl="1">
              <a:buNone/>
            </a:pPr>
            <a:r>
              <a:rPr lang="fa-IR" sz="2400" dirty="0" smtClean="0"/>
              <a:t>هدف آزمایش :</a:t>
            </a:r>
          </a:p>
          <a:p>
            <a:pPr marL="0" indent="0" algn="just" rtl="1">
              <a:buNone/>
            </a:pPr>
            <a:r>
              <a:rPr lang="fa-IR" sz="2400" dirty="0" smtClean="0"/>
              <a:t>هدف ازمایش حاضر این است که اثر پس تصویی را در سه موقعیت مختلف آشکار سازد و بدین وسیله کلیت آن را نشان دهد .</a:t>
            </a:r>
          </a:p>
          <a:p>
            <a:pPr marL="0" indent="0" algn="just" rtl="1">
              <a:buNone/>
            </a:pPr>
            <a:r>
              <a:rPr lang="fa-IR" sz="2400" dirty="0" smtClean="0"/>
              <a:t>وسایل ازمایش :</a:t>
            </a:r>
          </a:p>
          <a:p>
            <a:pPr marL="0" indent="0" algn="just" rtl="1">
              <a:buNone/>
            </a:pPr>
            <a:r>
              <a:rPr lang="fa-IR" sz="2400" dirty="0" smtClean="0"/>
              <a:t>عینک سیاه – کرونومتر – ووسایلی که به موقع توضیح داده خواهد شد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90488" indent="0" algn="just" rtl="1">
              <a:buNone/>
            </a:pPr>
            <a:r>
              <a:rPr lang="fa-IR" sz="2400" dirty="0" smtClean="0"/>
              <a:t>روش آزمایش :</a:t>
            </a:r>
            <a:endParaRPr lang="en-US" sz="2400" dirty="0" smtClean="0"/>
          </a:p>
          <a:p>
            <a:pPr marL="90488" indent="0" algn="just" rtl="1">
              <a:buNone/>
            </a:pPr>
            <a:r>
              <a:rPr lang="fa-IR" sz="2400" dirty="0" smtClean="0"/>
              <a:t>آزمایش در چند مرحله انجام می گیرد اما اساس کار در همه مراحل یکسان است</a:t>
            </a:r>
          </a:p>
          <a:p>
            <a:pPr marL="90488" indent="0" algn="just" rtl="1">
              <a:buNone/>
            </a:pPr>
            <a:r>
              <a:rPr lang="fa-IR" sz="2400" dirty="0" smtClean="0"/>
              <a:t>الف ) مرحله اول : </a:t>
            </a:r>
          </a:p>
          <a:p>
            <a:pPr marL="90488" indent="0" algn="just" rtl="1">
              <a:buNone/>
            </a:pPr>
            <a:r>
              <a:rPr lang="fa-IR" sz="2400" dirty="0" smtClean="0"/>
              <a:t>دراین مرحله نوعی اشباع یا سیری ادراک به عمل می آید شیشی که در این مرحله ادراک می شود اصطلاحاً شی دوارسی شده نام دارد .</a:t>
            </a:r>
          </a:p>
          <a:p>
            <a:pPr algn="r" rtl="1">
              <a:buNone/>
            </a:pPr>
            <a:r>
              <a:rPr lang="fa-IR" sz="2400" dirty="0" smtClean="0"/>
              <a:t>ب) مرحله دوم : </a:t>
            </a:r>
          </a:p>
          <a:p>
            <a:pPr algn="r" rtl="1">
              <a:buNone/>
            </a:pPr>
            <a:r>
              <a:rPr lang="fa-IR" sz="2400" dirty="0" smtClean="0"/>
              <a:t>در طول این مرحله شی دیگری ادراک می شود که اصطلاحاً به شی ء آزمونی موسوم است . شیء آزمونی با یک حرکت تطبیقی مقایسه می شود تا اثرش دوارسی شده بر روی آن برآورد شود .</a:t>
            </a:r>
          </a:p>
          <a:p>
            <a:pPr marL="90488" indent="0" algn="just" rtl="1">
              <a:buNone/>
            </a:pPr>
            <a:endParaRPr lang="en-US" sz="24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vert="horz">
            <a:normAutofit/>
          </a:bodyPr>
          <a:lstStyle/>
          <a:p>
            <a:pPr algn="r" rtl="1">
              <a:buNone/>
            </a:pPr>
            <a:r>
              <a:rPr lang="fa-IR" sz="2400" dirty="0" smtClean="0"/>
              <a:t>قسمت اول :</a:t>
            </a:r>
          </a:p>
          <a:p>
            <a:pPr algn="r" rtl="1">
              <a:buNone/>
            </a:pPr>
            <a:r>
              <a:rPr lang="fa-IR" sz="2400" dirty="0" smtClean="0"/>
              <a:t>اثر پس تصویری در حرکت : </a:t>
            </a:r>
          </a:p>
          <a:p>
            <a:pPr algn="r" rtl="1">
              <a:buNone/>
            </a:pPr>
            <a:r>
              <a:rPr lang="fa-IR" sz="2400" dirty="0" smtClean="0"/>
              <a:t>این ازمایش مستلزم تهیه دو شی برای وارسی است این روش عبارت اند از دو خط کش 20 سانتی متری که عرض یکی از آنها 1.5 سانتی متر و دیگری 7 سانتی متر است بهتر خواهد بود که ضخامت خط کش ها در حدود 5 میلی متر باشد و هر یک روی پایه ای قرار گیرد شی آزمونی  خط کش دیگری از همان جنس و به عرض 4 سانتی متر خواهد بود . محرک تطبیقی نیز یک خط کش 60 سانتی متر خواهد بود با این تفاوت که یک طرف آن دو سانتی متر و طرف دیگرش 7 سانتی متر عرض خواهد داشت این خط کش را به صورت مقاس درجه بندی می کنند تا عرض آن در هر سانتی متر معلوم باشد .</a:t>
            </a:r>
            <a:endParaRPr lang="en-US" sz="24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57158" y="1600200"/>
            <a:ext cx="8408890" cy="4495800"/>
          </a:xfrm>
        </p:spPr>
        <p:txBody>
          <a:bodyPr vert="horz">
            <a:normAutofit fontScale="92500" lnSpcReduction="10000"/>
          </a:bodyPr>
          <a:lstStyle/>
          <a:p>
            <a:pPr algn="just" rtl="1">
              <a:buNone/>
            </a:pPr>
            <a:r>
              <a:rPr lang="fa-IR" sz="2400" dirty="0" smtClean="0"/>
              <a:t>الف :</a:t>
            </a:r>
          </a:p>
          <a:p>
            <a:pPr marL="0" indent="0" algn="just" rtl="1">
              <a:buNone/>
            </a:pPr>
            <a:r>
              <a:rPr lang="fa-IR" sz="2400" dirty="0" smtClean="0"/>
              <a:t>وارسی خط کش باریک :آزمودنی عینک سیاه را با چشم های خود می زند و در وسط دو میزی که فاصله ی آن ها از یکدیگر بین 50 تا 60 سانتی متر است . می نشیند آزماینده خط کش باریک را  روی میز سمت چپ و کنار آزمودنی می گذارد . آزمودنی  عرض خط کش را بین انگشت شست و سبابه می گیرد وبه مدت 30 ثانیه آزماینده به طور خیلی سریع خط کش باریک را با خط کش 4 سانتی متری جایگزین می کند  و در حاشیه میز سمت راست خط کشی را قرار می دهد که به عنوان محرک تطبیقی بکار می رود . کار آزمودنی این است که یک یا دوبار با دست چپ طول خط کش 4 سانتی متری را طی کند و بعد آن را رها کند و هر چه سریع تر روی محرک تطبیقی ، عرض را پیدا کند که 4 سانتی متر است .</a:t>
            </a:r>
          </a:p>
          <a:p>
            <a:pPr marL="0" indent="0" algn="just" rtl="1">
              <a:buNone/>
            </a:pPr>
            <a:r>
              <a:rPr lang="fa-IR" sz="2400" dirty="0" smtClean="0"/>
              <a:t>اثر پس تصویری به این صورت منعکس می شود که خط کش آزمودنی عریض تر از آن چه هست به نظر می رسد به عبارت دیگر آزمودنی در روی محرک تطبیقی ، عرض را نشان می دهد  که بیشتر از چهار سانتی متر است  </a:t>
            </a:r>
            <a:endParaRPr lang="en-US" sz="24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pPr marL="4763" indent="0" algn="just" rtl="1">
              <a:buNone/>
            </a:pPr>
            <a:r>
              <a:rPr lang="fa-IR" dirty="0" smtClean="0"/>
              <a:t>ب) وارسی خط کش پهن :</a:t>
            </a:r>
          </a:p>
          <a:p>
            <a:pPr marL="4763" indent="0" algn="just" rtl="1">
              <a:buNone/>
            </a:pPr>
            <a:r>
              <a:rPr lang="fa-IR" dirty="0" smtClean="0"/>
              <a:t>پس از چند دقیقه استراحت آزمایش با خط کش شروع می شود که 7 سانتی متر عرض دارد شیوه ی کار به همان صورتی است که در بالا دیدیم این بار اگر پس تصویری در جهت دیگر انجام می گیرد یعنی خط کش آزمونی باریک تر از آنچه هست تخمین زده می شود . اگر آزمایش در مورد تعداد زیادی از آزمودنی ها انجام گیرد امتیازات بیش تری خواهد داشت زیرا در این مورد به خصوص تفاوت های فردی چشمگیری وجود دارد در پایان آزمایش اگر آزمودنی ها خواسته شود که خط کش آزمودنی را بدون آنکه بسیار مفید خواهد بود زیرا نتایج حاصل از این مرحله خواهد بود که تفاوت های مشاهده شده به عدم دقت برآورده مبوط نمی شود یعنی خط کش آزمونی را عریض تر یا باریک تر از چهار سانتی متر برآورد کردن به عدم دقت آزمودنی مربوط نمی شود بلکه اثر دخالت پس تصویر حاصل از محرک تطبیقی بوجود می آید .</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marL="0" indent="90488" algn="just" rtl="1">
              <a:buNone/>
            </a:pPr>
            <a:r>
              <a:rPr lang="fa-IR" sz="2400" dirty="0" smtClean="0"/>
              <a:t>قسمت دوم اثر پس تصویری که در یک سطح :</a:t>
            </a:r>
          </a:p>
          <a:p>
            <a:pPr marL="0" indent="90488" algn="just" rtl="1">
              <a:buNone/>
            </a:pPr>
            <a:r>
              <a:rPr lang="fa-IR" sz="2400" dirty="0" smtClean="0"/>
              <a:t>تصویر مورد وارسی از صفحه ای تشکیل می شود که دارای یک نقطه و یک دایره است تصویر آزمونی عبارت است از یک نقطه و دو مربع یکسان که در دو طرف نقطه قرار گرفته اند مربع سمت راست را به عنوان محرک تطبیقی بکار می رود . آزمودنی در یک متری تصویر می نشیند با یک چشم به مدت سه دقیقه توجه خود را روی ضربدر کنار دایره جلب می کند</a:t>
            </a:r>
            <a:endParaRPr lang="en-US" sz="24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28596" y="1600200"/>
            <a:ext cx="8337452" cy="4495800"/>
          </a:xfrm>
        </p:spPr>
        <p:txBody>
          <a:bodyPr>
            <a:normAutofit/>
          </a:bodyPr>
          <a:lstStyle/>
          <a:p>
            <a:pPr marL="0" indent="90488" algn="just" rtl="1">
              <a:buNone/>
            </a:pPr>
            <a:r>
              <a:rPr lang="fa-IR" sz="2400" dirty="0" smtClean="0"/>
              <a:t>او باید سعی کند که چشم خود را از روی ضربدر بر ندارد در پایان سه دقیقه آزماینده به طور خیلی سریع تصویر وارسی شده با تصویر آزمونی جایگزین می‏کند برای آنکه این کار سریعتر انجام گیرد بهتر است تصاویر از دیوار یا از پایه ای آویزان شود .</a:t>
            </a:r>
          </a:p>
          <a:p>
            <a:pPr marL="0" indent="90488" algn="just" rtl="1">
              <a:buNone/>
            </a:pPr>
            <a:r>
              <a:rPr lang="fa-IR" sz="2400" dirty="0" smtClean="0"/>
              <a:t>آزمودنی به ضربدری که در وسط دو مربع قرار دارد خیره می شود و بلا فاصله آنچه را که می بیند می نویسد .</a:t>
            </a:r>
          </a:p>
          <a:p>
            <a:pPr marL="0" indent="90488" algn="just" rtl="1">
              <a:buNone/>
            </a:pPr>
            <a:r>
              <a:rPr lang="fa-IR" sz="2400" dirty="0" smtClean="0"/>
              <a:t>مربعی که در سمت راست دایره قرار دارد و معمولاً کوچکتر دیده می شود همچنین ممکن است که این مربع در سطح دورتر رؤیت شود و کنار ه های آن مبهم به نظر برسد.</a:t>
            </a:r>
            <a:endParaRPr lang="en-US" sz="2400" dirty="0" smtClean="0"/>
          </a:p>
          <a:p>
            <a:pPr marL="90488" indent="0" algn="just" rtl="1">
              <a:buNone/>
            </a:pP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fa-IR" sz="2400" dirty="0" smtClean="0"/>
              <a:t>دو جریان فکری که روان شناسی تجربی را تحت تأثیر قرار داد.</a:t>
            </a:r>
            <a:br>
              <a:rPr lang="fa-IR" sz="2400" dirty="0" smtClean="0"/>
            </a:br>
            <a:endParaRPr lang="en-US" sz="2400" dirty="0"/>
          </a:p>
        </p:txBody>
      </p:sp>
      <p:sp>
        <p:nvSpPr>
          <p:cNvPr id="3" name="Content Placeholder 2"/>
          <p:cNvSpPr>
            <a:spLocks noGrp="1"/>
          </p:cNvSpPr>
          <p:nvPr>
            <p:ph sz="quarter" idx="1"/>
          </p:nvPr>
        </p:nvSpPr>
        <p:spPr/>
        <p:txBody>
          <a:bodyPr>
            <a:normAutofit fontScale="85000" lnSpcReduction="20000"/>
          </a:bodyPr>
          <a:lstStyle/>
          <a:p>
            <a:pPr algn="just" rtl="1">
              <a:buNone/>
            </a:pPr>
            <a:r>
              <a:rPr lang="fa-IR" dirty="0" smtClean="0"/>
              <a:t>الف) نظریه گشتالت:</a:t>
            </a:r>
          </a:p>
          <a:p>
            <a:pPr algn="just" rtl="1">
              <a:buNone/>
            </a:pPr>
            <a:r>
              <a:rPr lang="fa-IR" dirty="0" smtClean="0"/>
              <a:t> که در اثر تلاش های ماکس ورتمایمر و شاگردان و همکاران او رشد یافته است . اساس مکتب گشتالت این است که نمی تواند روان را به واحد های مجزا تقسیم کرد.  </a:t>
            </a:r>
          </a:p>
          <a:p>
            <a:pPr algn="r" rtl="1">
              <a:buNone/>
            </a:pPr>
            <a:r>
              <a:rPr lang="fa-IR" dirty="0" smtClean="0"/>
              <a:t>جنبش فکری حاصل از نظریه ی گشتالت از این جهت حایز اهمیت است که خطر تجربه روان به عناصر کوچک را خاطر نشان می سازد و بر اهمیت محیط تأکید می ورزد.</a:t>
            </a:r>
          </a:p>
          <a:p>
            <a:pPr algn="r" rtl="1">
              <a:buNone/>
            </a:pPr>
            <a:r>
              <a:rPr lang="fa-IR" dirty="0" smtClean="0"/>
              <a:t>ب) رفتار گرایی : </a:t>
            </a:r>
          </a:p>
          <a:p>
            <a:pPr algn="r" rtl="1">
              <a:buNone/>
            </a:pPr>
            <a:r>
              <a:rPr lang="fa-IR" dirty="0" smtClean="0"/>
              <a:t>که در سال 1913 و به دنبال نظرات واستون به وجود آمد طبق این نریه مطالعه روان باید بر اساس توصیف رفتار های قابل مشاهده انجام گیرد و نه بر اساس محتوای آگاهی روان شناسی رفتار گرایی یعنی روانشناسی مبتنی بر مشاهده به دنبال مطالعات پاولف درباره بازتابهای شرطی به سرعت گسترش یافت.</a:t>
            </a:r>
            <a:endParaRPr lang="en-US" dirty="0" smtClean="0"/>
          </a:p>
          <a:p>
            <a:pPr algn="just" rtl="1">
              <a:buNone/>
            </a:pPr>
            <a:endParaRPr lang="en-US" dirty="0" smtClean="0"/>
          </a:p>
          <a:p>
            <a:pPr algn="just" rtl="1">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4763" indent="0" algn="just" rtl="1">
              <a:buNone/>
            </a:pPr>
            <a:r>
              <a:rPr lang="fa-IR" sz="2400" dirty="0" smtClean="0"/>
              <a:t>قسمت سوم :</a:t>
            </a:r>
          </a:p>
          <a:p>
            <a:pPr marL="4763" indent="0" algn="just" rtl="1">
              <a:buNone/>
            </a:pPr>
            <a:r>
              <a:rPr lang="fa-IR" sz="2400" dirty="0" smtClean="0"/>
              <a:t>اثر پس تصویری در بعد سوم فضا </a:t>
            </a:r>
          </a:p>
          <a:p>
            <a:pPr marL="4763" indent="0" algn="just" rtl="1">
              <a:buNone/>
            </a:pPr>
            <a:r>
              <a:rPr lang="fa-IR" sz="2400" dirty="0" smtClean="0"/>
              <a:t>وسیله لازم برای آزمایش دو تصویر هست روی یک صفحه ی مقوایی به ابعاد 25*25 یک ورق کاغذ سفید قرار می دهند .</a:t>
            </a:r>
          </a:p>
          <a:p>
            <a:pPr marL="4763" indent="0" algn="just" rtl="1">
              <a:buNone/>
            </a:pPr>
            <a:r>
              <a:rPr lang="fa-IR" sz="2400" dirty="0" smtClean="0"/>
              <a:t>آزمودنی به مدت یک دقیقه توجه خود را روی نقطه ی مرکزی جلب کند در پایان یک دقیقه آزماینده برگ برجسته را به سرعت بر می دارد.</a:t>
            </a:r>
            <a:endParaRPr lang="en-US" sz="24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ctr">
              <a:buNone/>
            </a:pPr>
            <a:r>
              <a:rPr lang="fa-IR" sz="6000" dirty="0" smtClean="0"/>
              <a:t>فصل هفتم </a:t>
            </a:r>
            <a:br>
              <a:rPr lang="fa-IR" sz="6000" dirty="0" smtClean="0"/>
            </a:br>
            <a:r>
              <a:rPr lang="fa-IR" sz="6000" dirty="0" smtClean="0"/>
              <a:t>یادگیری و حافظه </a:t>
            </a:r>
            <a:endParaRPr lang="en-US" sz="60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dirty="0"/>
          </a:p>
        </p:txBody>
      </p:sp>
      <p:sp>
        <p:nvSpPr>
          <p:cNvPr id="3" name="Content Placeholder 2"/>
          <p:cNvSpPr>
            <a:spLocks noGrp="1"/>
          </p:cNvSpPr>
          <p:nvPr>
            <p:ph idx="1"/>
          </p:nvPr>
        </p:nvSpPr>
        <p:spPr/>
        <p:txBody>
          <a:bodyPr>
            <a:normAutofit/>
          </a:bodyPr>
          <a:lstStyle/>
          <a:p>
            <a:pPr marL="90488" indent="-90488" algn="just" rtl="1">
              <a:buNone/>
            </a:pPr>
            <a:r>
              <a:rPr lang="fa-IR" sz="2400" dirty="0" smtClean="0"/>
              <a:t>آزمایش 12 :</a:t>
            </a:r>
          </a:p>
          <a:p>
            <a:pPr marL="90488" indent="-90488" algn="just" rtl="1">
              <a:buNone/>
            </a:pPr>
            <a:r>
              <a:rPr lang="fa-IR" sz="2400" dirty="0" smtClean="0"/>
              <a:t>یادگیری از راه کوشش و خطا :</a:t>
            </a:r>
          </a:p>
          <a:p>
            <a:pPr marL="90488" indent="-90488" algn="just" rtl="1">
              <a:buNone/>
            </a:pPr>
            <a:r>
              <a:rPr lang="fa-IR" sz="2400" dirty="0" smtClean="0"/>
              <a:t>هدف : بررسی یادگیری از راه کوشش وخطا . یادگیری از راه کوشش و خطا یعنی کرمال کورمال پیش رفتن ، راه حل را به طور تصادفی پیدا کردن و با تمرین آموختن .</a:t>
            </a:r>
            <a:endParaRPr lang="en-US" sz="24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مازیا لابرینت بهترین وسیله ای که برای مطالعه یادگیری از راه کوشش و خطا به کار می رود زیرا یادگیری آن مستلزم کشف یک سری راه حل هایی  است که ابتدا به  صورت تصادفی بعد به کمک تمرین انجام می گیرد از طرف دیگر ماز معرف کلیه یادگیری های حسی – حرکتی است که همه ی آنها از نوع یادگیری های کوشش و خطایی است . ماز در لغت به معنای چین و شکن و دالانهای پر پیچ و خم است . </a:t>
            </a:r>
          </a:p>
          <a:p>
            <a:pPr marL="0" indent="0" algn="just" rtl="1">
              <a:buNone/>
            </a:pPr>
            <a:r>
              <a:rPr lang="fa-IR" sz="2400" dirty="0" smtClean="0"/>
              <a:t>وسایل آزمایش :</a:t>
            </a:r>
          </a:p>
          <a:p>
            <a:pPr marL="0" indent="0" algn="just" rtl="1">
              <a:buNone/>
            </a:pPr>
            <a:r>
              <a:rPr lang="fa-IR" sz="2400" dirty="0" smtClean="0"/>
              <a:t>ماز </a:t>
            </a:r>
            <a:r>
              <a:rPr lang="en-US" sz="2400" dirty="0" smtClean="0"/>
              <a:t>u</a:t>
            </a:r>
            <a:r>
              <a:rPr lang="fa-IR" sz="2400" dirty="0" smtClean="0"/>
              <a:t> شکل – چشم بند – کرونومتر- و ماز ذهنی</a:t>
            </a:r>
          </a:p>
          <a:p>
            <a:pPr marL="0" indent="0" algn="just" rtl="1">
              <a:buNone/>
            </a:pPr>
            <a:endParaRPr lang="en-US" sz="24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4282" y="1071546"/>
            <a:ext cx="8686800" cy="4525963"/>
          </a:xfrm>
        </p:spPr>
        <p:txBody>
          <a:bodyPr>
            <a:noAutofit/>
          </a:bodyPr>
          <a:lstStyle/>
          <a:p>
            <a:pPr marL="65088" indent="-65088" algn="just" rtl="1">
              <a:buNone/>
            </a:pPr>
            <a:r>
              <a:rPr lang="fa-IR" sz="2400" dirty="0" smtClean="0"/>
              <a:t>روش آزمایش :</a:t>
            </a:r>
          </a:p>
          <a:p>
            <a:pPr marL="65088" indent="-65088" algn="just" rtl="1">
              <a:buNone/>
            </a:pPr>
            <a:r>
              <a:rPr lang="fa-IR" sz="2400" dirty="0" smtClean="0"/>
              <a:t>مرحله اول :</a:t>
            </a:r>
          </a:p>
          <a:p>
            <a:pPr marL="65088" indent="-65088" algn="just" rtl="1">
              <a:buNone/>
            </a:pPr>
            <a:r>
              <a:rPr lang="fa-IR" sz="2400" dirty="0" smtClean="0"/>
              <a:t>آزماینده آزمودنی را روی صندلی و پشت میز می نشاند لایبرنت </a:t>
            </a:r>
            <a:r>
              <a:rPr lang="en-US" sz="2400" dirty="0" smtClean="0"/>
              <a:t>U</a:t>
            </a:r>
            <a:r>
              <a:rPr lang="fa-IR" sz="2400" dirty="0" smtClean="0"/>
              <a:t> شکل را روی میز می گذارد چشم های آزمودنی را می بندد دستورالعمل را به او می گوید جلوی شما مازی وجود دارد که از دو راهه هایی تشکیل شده است از نقطه  حرکت تا مقصد فقط یک راه درست وجود دارد شما باید این مسیر را کشف کنید راههای دیگری هست که به بن بست می انجامد شما باید راه درست را هر چه سریع تر و با خطای کمتر پیدا کنید هر نوع ورود به بن بست حتی اگر انتهای آن پیش نروید خطا محسوب می شود .در طول آزمایش آزماینده موارد زیر را یادداشت می کند .</a:t>
            </a:r>
          </a:p>
          <a:p>
            <a:pPr marL="65088" indent="-65088" algn="just" rtl="1">
              <a:buAutoNum type="arabicPeriod"/>
            </a:pPr>
            <a:r>
              <a:rPr lang="fa-IR" sz="2400" dirty="0" smtClean="0"/>
              <a:t>کل زمان صرف شده برای هر تمرین    2. شماره بن بست هایی که به آن وارد شده است .</a:t>
            </a:r>
            <a:endParaRPr lang="en-US" sz="24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تحلیل نتایج :</a:t>
            </a:r>
          </a:p>
          <a:p>
            <a:pPr marL="0" indent="0" algn="just" rtl="1">
              <a:buAutoNum type="arabicParenR"/>
            </a:pPr>
            <a:r>
              <a:rPr lang="fa-IR" sz="2400" dirty="0" smtClean="0"/>
              <a:t>منحنی زمان ها و منحنی خطاها را رسم می کنند شکل آن را مورد مطالعه قرار می دهند برای ترسیم نمودارها تمرین های متوالی را روی محور </a:t>
            </a:r>
            <a:r>
              <a:rPr lang="en-US" sz="2400" dirty="0" smtClean="0"/>
              <a:t>x</a:t>
            </a:r>
            <a:r>
              <a:rPr lang="fa-IR" sz="2400" dirty="0" smtClean="0"/>
              <a:t> ها و زمان ها و خطاها را روی محور </a:t>
            </a:r>
            <a:r>
              <a:rPr lang="en-US" sz="2400" dirty="0" smtClean="0"/>
              <a:t>y</a:t>
            </a:r>
            <a:r>
              <a:rPr lang="fa-IR" sz="2400" dirty="0" smtClean="0"/>
              <a:t> ها قرار می دهند نتیجه این که یادگیری با کاهش تدریجی تعداد خطاها صورت می گیرد .</a:t>
            </a:r>
          </a:p>
          <a:p>
            <a:pPr marL="0" indent="0" algn="just" rtl="1">
              <a:buAutoNum type="arabicParenR"/>
            </a:pPr>
            <a:r>
              <a:rPr lang="fa-IR" sz="2400" dirty="0" smtClean="0"/>
              <a:t>جدولی ترسیم می کنند کلیه بن بست ها را در ردیف بالا و تعداد دفعاتی که آزمودنی در هر تمرین وارد بن بست شده در ردیف های زیر می نویسد . اگر تعداد تمرین زیاد باشد . مجموعه ی نتایج را به صورت سه یا پنج تمرین متوالی گروه بندی می کنند .</a:t>
            </a:r>
          </a:p>
          <a:p>
            <a:pPr marL="0" indent="0" algn="just" rtl="1">
              <a:buNone/>
            </a:pPr>
            <a:endParaRPr lang="en-US" sz="24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5720" y="1071546"/>
            <a:ext cx="8686800" cy="4525963"/>
          </a:xfrm>
        </p:spPr>
        <p:txBody>
          <a:bodyPr>
            <a:noAutofit/>
          </a:bodyPr>
          <a:lstStyle/>
          <a:p>
            <a:pPr marL="88900" indent="0" algn="just" rtl="1">
              <a:buNone/>
            </a:pPr>
            <a:r>
              <a:rPr lang="fa-IR" sz="2400" dirty="0" smtClean="0"/>
              <a:t>مرحله دوم :</a:t>
            </a:r>
          </a:p>
          <a:p>
            <a:pPr marL="88900" indent="0" algn="just" rtl="1">
              <a:buNone/>
            </a:pPr>
            <a:r>
              <a:rPr lang="fa-IR" sz="2400" dirty="0" smtClean="0"/>
              <a:t>ماز </a:t>
            </a:r>
            <a:r>
              <a:rPr lang="en-US" sz="2400" dirty="0" smtClean="0"/>
              <a:t>U</a:t>
            </a:r>
            <a:r>
              <a:rPr lang="fa-IR" sz="2400" dirty="0" smtClean="0"/>
              <a:t> شکل و ماز نظیر آن وجود دارد که ان را ماز ذهنی –پترسون می نامند . آزمودنی باید این ماز ا به کمک حافظه ی خود یاد بگیرد برای بررسی ماز ذهنی ماز به صورت زیر عمل می کند . آزماینده ابتدا تصویر2 را به عنوان الگو به ازمودنی نشان می دهد به او می گوید این تصویر را نگاه کن می خواهیم از مبدأ به مقصد برویم برخی راه ها بن بست و برخی ما را به مقصد می رساند از شما می خواهیم که به طور ذهنی این مسیر را بروید طرز رفتن این گونه است . هر بار دو عدد می خوانیم که یکی به بیراهه و یکی شمار ار به مقصد هدایت می کند اگر عدد صحیح را انتخاب کردید دو عدد مربوط به دو راهه دوم را براب شما می خوانیم مثلاً اگر گفتیم 2 و 4 و شما 5 را انتخاب کردید می گوییم 3و12 و اگر 12 را انتخاب کردید می گوییم 19 اما اگر آن را غلط انتخاب کردیدعدد صحیح را با عدد دیگری که به همان دو راهه مربوط می شود می خوانیم</a:t>
            </a:r>
            <a:endParaRPr lang="en-US" sz="24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8900" indent="0" algn="just" rtl="1">
              <a:buNone/>
            </a:pPr>
            <a:r>
              <a:rPr lang="fa-IR" sz="2400" dirty="0" smtClean="0"/>
              <a:t>مثلاً اگر گفتم 2و5 و شما 2 را انتخاب کردید می گویم 5و7 و وقتی 5 را انتخاب کردید دو عدد 12 و 13 را می خوانم و اگر باز هم غلط بود 12 را با یک عدد دیگر می خوانیم این کار آن قدر تکرار  می شود تا بتوانید 3 بار متوالی بدون خطا از مبدأ به مقصد برویم .</a:t>
            </a:r>
          </a:p>
          <a:p>
            <a:pPr marL="88900" indent="0" algn="just" rtl="1">
              <a:buNone/>
            </a:pPr>
            <a:r>
              <a:rPr lang="fa-IR" sz="2400" dirty="0" smtClean="0"/>
              <a:t>وقتی آزمودنی ماز ذهنی شش شاخ ای را یاد گرفت بر حسب سن آزمودنی ماز ذهنی -8-10-12 شاخ ای رسم می کند و آزمودنی را تحت آزمایش قرار می دهد آزماینده همیشه باید اعدادی به آزمودنی بگوید که به یک دو راهه مربوط  می شود نه اعدادی که روی خط مستقیم قرار دارند . عدد صحیح هم در اول و هم درآخر باید گفته شود .</a:t>
            </a:r>
            <a:endParaRPr lang="en-US" sz="2400" dirty="0" smtClean="0"/>
          </a:p>
          <a:p>
            <a:pPr algn="r" rtl="1">
              <a:buNone/>
            </a:pPr>
            <a:endParaRPr lang="en-US" sz="24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تحلیل نتایج :</a:t>
            </a:r>
          </a:p>
          <a:p>
            <a:pPr marL="0" indent="0" algn="just" rtl="1">
              <a:buNone/>
            </a:pPr>
            <a:r>
              <a:rPr lang="fa-IR" sz="2400" dirty="0" smtClean="0"/>
              <a:t>پس از اتمام آزمایش تعداد خطاها در هر یک از تمرین ها محاسبه می‏شود تمرین ها ی متوالی روی محور </a:t>
            </a:r>
            <a:r>
              <a:rPr lang="en-US" sz="2400" dirty="0" smtClean="0"/>
              <a:t>x</a:t>
            </a:r>
            <a:r>
              <a:rPr lang="fa-IR" sz="2400" dirty="0" smtClean="0"/>
              <a:t> و خطاها روی محور </a:t>
            </a:r>
            <a:r>
              <a:rPr lang="en-US" sz="2400" dirty="0" smtClean="0"/>
              <a:t>y</a:t>
            </a:r>
            <a:r>
              <a:rPr lang="fa-IR" sz="2400" dirty="0" smtClean="0"/>
              <a:t> رسم می شود از به هم پیوستن نقاط منحنی خطا به دست می آید . این منحنی همیشه سیر نزولی دارد و کاهش تدریجی خطا را نشان می‏دهد بنابراین یادگیری از راه خطا و کوشش حاصل می شود .</a:t>
            </a:r>
            <a:endParaRPr lang="en-US" sz="24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13.</a:t>
            </a:r>
            <a:br>
              <a:rPr lang="fa-IR" dirty="0" smtClean="0"/>
            </a:br>
            <a:r>
              <a:rPr lang="fa-IR" dirty="0" smtClean="0"/>
              <a:t>یادگیری فشرده و یادگیری توزیعی </a:t>
            </a:r>
            <a:br>
              <a:rPr lang="fa-IR" dirty="0" smtClean="0"/>
            </a:br>
            <a:endParaRPr lang="en-US" dirty="0"/>
          </a:p>
        </p:txBody>
      </p:sp>
      <p:sp>
        <p:nvSpPr>
          <p:cNvPr id="3" name="Content Placeholder 2"/>
          <p:cNvSpPr>
            <a:spLocks noGrp="1"/>
          </p:cNvSpPr>
          <p:nvPr>
            <p:ph idx="1"/>
          </p:nvPr>
        </p:nvSpPr>
        <p:spPr>
          <a:xfrm>
            <a:off x="357158" y="1554162"/>
            <a:ext cx="8634442" cy="4525963"/>
          </a:xfrm>
        </p:spPr>
        <p:txBody>
          <a:bodyPr>
            <a:normAutofit/>
          </a:bodyPr>
          <a:lstStyle/>
          <a:p>
            <a:pPr marL="0" indent="0" algn="r" rtl="1">
              <a:buNone/>
            </a:pPr>
            <a:r>
              <a:rPr lang="fa-IR" sz="2000" dirty="0" smtClean="0"/>
              <a:t>هدف : </a:t>
            </a:r>
          </a:p>
          <a:p>
            <a:pPr marL="0" indent="0" algn="r" rtl="1">
              <a:buNone/>
            </a:pPr>
            <a:r>
              <a:rPr lang="fa-IR" sz="2000" dirty="0" smtClean="0"/>
              <a:t>یادگیری کلامی یا حرکتی از طریق تکرار متوالی یک فعالیت معین انجام گرفته </a:t>
            </a:r>
          </a:p>
          <a:p>
            <a:pPr marL="0" indent="0" algn="r" rtl="1">
              <a:buNone/>
            </a:pPr>
            <a:r>
              <a:rPr lang="fa-IR" sz="2000" dirty="0" smtClean="0"/>
              <a:t>یادگیری فشرده یا یادگیری متراکم یعنی یادگیری بدون فاصله ی زمانی بین تمرین ها یادگیری توزیعی همراه با فاصله ی زمانی بین تمرین ها .</a:t>
            </a:r>
          </a:p>
          <a:p>
            <a:pPr marL="0" indent="0" algn="r" rtl="1">
              <a:buNone/>
            </a:pPr>
            <a:r>
              <a:rPr lang="fa-IR" sz="2400" dirty="0" smtClean="0"/>
              <a:t>وسایل آزمایش :</a:t>
            </a:r>
          </a:p>
          <a:p>
            <a:pPr marL="0" indent="0" algn="just" rtl="1">
              <a:buNone/>
            </a:pPr>
            <a:r>
              <a:rPr lang="fa-IR" sz="2400" dirty="0" smtClean="0"/>
              <a:t>حاوی 9 حرف بی صدا که با روش کاملاً تصادفی انتخاب شده اند این حروف به صورت نامرتب و با فراوانی های یکسان ارائه شده یعنی تعداد آن در کل ازمون برابر است هر یک از این حروف با عددی همراه است که به عنوان کد به کار می رود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نقد روان شناسی تجربی:</a:t>
            </a:r>
            <a:br>
              <a:rPr lang="fa-IR" dirty="0" smtClean="0"/>
            </a:br>
            <a:endParaRPr lang="en-US" dirty="0"/>
          </a:p>
        </p:txBody>
      </p:sp>
      <p:sp>
        <p:nvSpPr>
          <p:cNvPr id="3" name="Content Placeholder 2"/>
          <p:cNvSpPr>
            <a:spLocks noGrp="1"/>
          </p:cNvSpPr>
          <p:nvPr>
            <p:ph sz="quarter" idx="1"/>
          </p:nvPr>
        </p:nvSpPr>
        <p:spPr/>
        <p:txBody>
          <a:bodyPr/>
          <a:lstStyle/>
          <a:p>
            <a:pPr algn="just" rtl="1">
              <a:buNone/>
            </a:pPr>
            <a:r>
              <a:rPr lang="fa-IR" dirty="0" smtClean="0"/>
              <a:t>کاربرد روش آزمایش در روانشناسی محدودیت ها و اجبارهایی به وجود می‏آورد مثلاً هر چیزی که قابل مشاهده نیست از قلمرو روش آزمایش به دور می ماند و خود مشاهده نیز زمانی اعتبار می یابد که قابل تکرار باشد.</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rtl="1">
              <a:buNone/>
            </a:pPr>
            <a:r>
              <a:rPr lang="fa-IR" sz="2400" dirty="0" smtClean="0"/>
              <a:t>روش آزمایش :</a:t>
            </a:r>
          </a:p>
          <a:p>
            <a:pPr marL="0" indent="0" algn="just" rtl="1">
              <a:buNone/>
            </a:pPr>
            <a:r>
              <a:rPr lang="fa-IR" sz="2400" dirty="0" smtClean="0"/>
              <a:t>برای اجرای آن لازم است آزماینده حداقل 20 آزمون در اختیار داشته باشد و آن را به صورت تصادفی به دو گروه تقسیم کند گروه اول در موقعیت اول . گروه دوم د رموقعیت دوم تحت آزمایش قرار می گیرد .</a:t>
            </a:r>
          </a:p>
          <a:p>
            <a:pPr marL="0" indent="0" algn="just" rtl="1">
              <a:buNone/>
            </a:pPr>
            <a:r>
              <a:rPr lang="fa-IR" sz="2400" dirty="0" smtClean="0"/>
              <a:t>موقعیت اول : ابتدا یادگیری فشرده بعد یادگیری توزیعی آزماینده آزمودنی را در جایی می نشاند که به راحتی بتواند کار کند . قبل از توزیع اوراق آزمایش به آن ها می گوید که باید سریع کار کند به مدت 20 دقیقه ده دقیقه اول بدون فاصله زمانی و ده دقیقه دوم با فاصله زمانی در بین دو کار مختلف یک دقیقه استراحت خواهد بود . بعد از اطمینان که همه دستورالعمل را فهمیدند اوراق را توزیع می کند </a:t>
            </a:r>
            <a:endParaRPr lang="en-US" sz="24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همراه با شروع کرونومتر را به کار می اندازد آزمودنی ها به مدت ده دقیقه کار می کند آزماینده در پایان ده دقیقه پایان وقت را اعلام می‏کند و از آزمودنی ها می خواهد به هر جا رسیده یک ضربدر بگذارد یک دقیقه استراحت باز هم همان کار را انجام می دهند این بار پس از هر دقیقه کار نیم دقیقه استراحت خواهند داشت .</a:t>
            </a:r>
            <a:endParaRPr lang="en-US" sz="24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موقعیت دوم :</a:t>
            </a:r>
          </a:p>
          <a:p>
            <a:pPr marL="0" indent="0" algn="just" rtl="1">
              <a:buNone/>
            </a:pPr>
            <a:r>
              <a:rPr lang="fa-IR" sz="2400" dirty="0" smtClean="0"/>
              <a:t>ابتدا یادگیری توزیعی بعد فشرده :</a:t>
            </a:r>
          </a:p>
          <a:p>
            <a:pPr marL="0" indent="0" algn="just" rtl="1">
              <a:buNone/>
            </a:pPr>
            <a:r>
              <a:rPr lang="fa-IR" sz="2400" dirty="0" smtClean="0"/>
              <a:t>گروه اول جای خود را به گروه دوم می دهند آزماینده توضیحات را به آن ها می دهد بعد اوراق را توزیع می کند آنها باید به مدت 20 دقیقه ده دقیقه به صورت توزیعی و ده دقیقه بدون استراحت یعنی فشرده کار کنند . در بین دو مرحله یک دقیقه استراحت دارند .</a:t>
            </a:r>
            <a:endParaRPr lang="en-US" sz="24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تحلیل نتایج :</a:t>
            </a:r>
          </a:p>
          <a:p>
            <a:pPr marL="0" indent="0" algn="just" rtl="1">
              <a:buNone/>
            </a:pPr>
            <a:r>
              <a:rPr lang="fa-IR" sz="2400" dirty="0" smtClean="0"/>
              <a:t>از آزمودنیها می خواهد تا تعداد حروفی را که در هر یک از دقیقه ها کد گذاری کردند بشمارند و آن را در حاشیه صفحه اول بنویسند آزماینده دو جدول تنظیم می کند مراحل کار را روی محور </a:t>
            </a:r>
            <a:r>
              <a:rPr lang="en-US" sz="2400" dirty="0" smtClean="0"/>
              <a:t>X</a:t>
            </a:r>
            <a:r>
              <a:rPr lang="fa-IR" sz="2400" dirty="0" smtClean="0"/>
              <a:t> و تعداد حروف کد شده را در هر دقیقه روی محور </a:t>
            </a:r>
            <a:r>
              <a:rPr lang="en-US" sz="2400" dirty="0" smtClean="0"/>
              <a:t>y</a:t>
            </a:r>
            <a:r>
              <a:rPr lang="fa-IR" sz="2400" dirty="0" smtClean="0"/>
              <a:t> ها قرار می دهد از به هم پیوستن نقاط مربوط منحنی های یادگیری دو گروه به دست می آید .</a:t>
            </a:r>
            <a:endParaRPr lang="en-US" sz="24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17463" algn="just" rtl="1">
              <a:buNone/>
            </a:pPr>
            <a:r>
              <a:rPr lang="fa-IR" dirty="0" smtClean="0"/>
              <a:t>1- مقایسه کیفی یعنی مقایسه شکل ظاهری دو منحنی که به صورت زیر انجام می شود </a:t>
            </a:r>
          </a:p>
          <a:p>
            <a:pPr marL="0" indent="17463" algn="just" rtl="1">
              <a:buNone/>
            </a:pPr>
            <a:r>
              <a:rPr lang="fa-IR" dirty="0" smtClean="0"/>
              <a:t>الف) منحنی حاصل از موقعیت اول بهتر از منحنی حاصل از موقعیت دوم منحنی یادگیری را معکوس می کند .منحنی یادگیری همیشه سیر صعودی دارد.</a:t>
            </a:r>
          </a:p>
          <a:p>
            <a:pPr marL="0" indent="17463" algn="just" rtl="1">
              <a:buNone/>
            </a:pPr>
            <a:r>
              <a:rPr lang="fa-IR" dirty="0" smtClean="0"/>
              <a:t>ب) مقایسه یادگیری توزیعی را کارآمدتر از یادگیری فشرده نشان می دهد زیرا منحنی آنکمی بالاتر است .</a:t>
            </a:r>
          </a:p>
          <a:p>
            <a:pPr marL="0" indent="17463" algn="just" rtl="1">
              <a:buNone/>
            </a:pPr>
            <a:r>
              <a:rPr lang="fa-IR" dirty="0" smtClean="0"/>
              <a:t>ج) دو نیمه ی دوم منحنی ها مقایسه می شد مقایسه نیز یادگیری توزیعی را سریع تر از یادگیری فشرده نشان می دهد .</a:t>
            </a:r>
          </a:p>
          <a:p>
            <a:pPr marL="0" indent="17463" algn="just" rtl="1">
              <a:buNone/>
            </a:pPr>
            <a:r>
              <a:rPr lang="fa-IR" dirty="0" smtClean="0"/>
              <a:t>د) کل دو منحنی با یکدیگر مقایسه می شود این مقایسه ثابت میکند که بازرده نهایی زمانی بهتر است که یادگیری ابتدا به صورت فشرده بعد به صورت توزیعی است .</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None/>
            </a:pPr>
            <a:r>
              <a:rPr lang="fa-IR" sz="2400" dirty="0" smtClean="0"/>
              <a:t>2) مقایسه به صورت کمی  یعنی به صورت اعداد و ارقام انجام می‏گیرد .</a:t>
            </a:r>
          </a:p>
          <a:p>
            <a:pPr algn="just" rtl="1">
              <a:buNone/>
            </a:pPr>
            <a:r>
              <a:rPr lang="fa-IR" sz="2400" dirty="0" smtClean="0"/>
              <a:t>الف) میانگین دو گروه در دقیقه اول مقایسه می شود . اگر تفاوت معنی داری بین آنها دیرده نشود یعنی دو گروه در ابتدا  مثل هم بوده اند .</a:t>
            </a:r>
          </a:p>
          <a:p>
            <a:pPr algn="just" rtl="1">
              <a:buNone/>
            </a:pPr>
            <a:r>
              <a:rPr lang="fa-IR" sz="2400" dirty="0" smtClean="0"/>
              <a:t>ب) معنی دار بودن تفاوت میانگین های دو گروه در دقیقه دهم مقایسه می شود این مقایسه نشان می دهد که کدام روش بازده بهتری دارد.</a:t>
            </a:r>
          </a:p>
          <a:p>
            <a:pPr algn="just" rtl="1">
              <a:buNone/>
            </a:pPr>
            <a:r>
              <a:rPr lang="fa-IR" sz="2400" dirty="0" smtClean="0"/>
              <a:t>ج)معنی دار بودن تفاوت و میانگین های دو گروه در دقیقه بیستم مقایسه می شد این مقایسه اثر روش شروع کار را نشان می‏دهد .</a:t>
            </a:r>
            <a:endParaRPr lang="en-US" sz="24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آزمایش 14.</a:t>
            </a:r>
            <a:br>
              <a:rPr lang="fa-IR" dirty="0" smtClean="0"/>
            </a:br>
            <a:r>
              <a:rPr lang="fa-IR" dirty="0" smtClean="0"/>
              <a:t>یادگیری و انتقال دو جانبه </a:t>
            </a:r>
            <a:endParaRPr lang="en-US" dirty="0"/>
          </a:p>
        </p:txBody>
      </p:sp>
      <p:sp>
        <p:nvSpPr>
          <p:cNvPr id="3" name="Content Placeholder 2"/>
          <p:cNvSpPr>
            <a:spLocks noGrp="1"/>
          </p:cNvSpPr>
          <p:nvPr>
            <p:ph idx="1"/>
          </p:nvPr>
        </p:nvSpPr>
        <p:spPr/>
        <p:txBody>
          <a:bodyPr>
            <a:normAutofit/>
          </a:bodyPr>
          <a:lstStyle/>
          <a:p>
            <a:pPr marL="90488" indent="0" algn="just" rtl="1">
              <a:buNone/>
            </a:pPr>
            <a:r>
              <a:rPr lang="fa-IR" sz="2400" dirty="0" smtClean="0"/>
              <a:t>اگر یادگیری قبلی موجب تسهیل یادگیری بعدی شود می گویند انتقال صورت گرفته است انتقال وقتی دو جانبه نامیده می شود که یادگیری یک کار با یک عضو یادگیری همان کار با عضو قرینه را تسهیل کند .</a:t>
            </a:r>
          </a:p>
          <a:p>
            <a:pPr marL="90488" indent="0" algn="just" rtl="1">
              <a:buNone/>
            </a:pPr>
            <a:r>
              <a:rPr lang="fa-IR" sz="2400" dirty="0" smtClean="0"/>
              <a:t>وسایل آزمایش :</a:t>
            </a:r>
          </a:p>
          <a:p>
            <a:pPr marL="90488" indent="0" algn="just" rtl="1">
              <a:buNone/>
            </a:pPr>
            <a:r>
              <a:rPr lang="fa-IR" sz="2400" dirty="0" smtClean="0"/>
              <a:t>یک عدد آیینه ،یک مانع که بتواند تصویر مستقیم را بپوشاند ،14 برگ مساوی ستاره های دو جداره ، کرونومتر یا ساعتی که به کمک آن بتوان ثانیه ها را به راحتی اندازه گرفت . </a:t>
            </a:r>
            <a:endParaRPr lang="en-US" sz="24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90488" algn="just" rtl="1">
              <a:buNone/>
            </a:pPr>
            <a:r>
              <a:rPr lang="fa-IR" sz="2400" dirty="0" smtClean="0"/>
              <a:t>روش آزمایش :</a:t>
            </a:r>
          </a:p>
          <a:p>
            <a:pPr marL="0" indent="90488" algn="just" rtl="1">
              <a:buNone/>
            </a:pPr>
            <a:r>
              <a:rPr lang="fa-IR" sz="2400" dirty="0" smtClean="0"/>
              <a:t> یک از چهار ده برگ مساوی ستاره دو جداره را در جلو آیینه می گذارند آن را به کمک چسب یا پونز طوری طوری تثبیت می کنند که به هنگام اجرای آزمایش تکان نخورد کار کار آزمودنی این که بیندو خط ستاره دارد ستاره دیگری رسم کند باید مسیر به طور متوالی طی شود هر خطی که رسم نشود خطا محسوب می شود.</a:t>
            </a:r>
            <a:endParaRPr lang="en-US" sz="24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fa-IR" sz="2400" dirty="0" smtClean="0"/>
              <a:t>الف) آزمودنی با دستی که مهارت ندارد از نقطه حرکت شروع می کند و در جهت عکس عقربه های ساعت یک ستاره می کشد . برگ اول برداشته می شود برگ شماره 2 در جلو آیینه قرار می گیرد آزمودنی با دتی که مهارت دارد باز هم از نقطه حرکت شروع می کند و در جهت عقربه های ساعت یک ستاره می کشد . برگ عوض می شود .</a:t>
            </a:r>
          </a:p>
          <a:p>
            <a:pPr marL="0" indent="0" algn="just" rtl="1">
              <a:buNone/>
            </a:pPr>
            <a:r>
              <a:rPr lang="fa-IR" sz="2400" dirty="0" smtClean="0"/>
              <a:t>شماره 3 این کار آن قدر ادامه می یابد که ازمودنی با دست راست 10 ستاره رسم کند . مدت استراحت همان اندازه طول می کشد که برگ آزمایش عوض شود .</a:t>
            </a:r>
            <a:endParaRPr lang="en-US" sz="24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90488" algn="just" rtl="1">
              <a:buNone/>
            </a:pPr>
            <a:r>
              <a:rPr lang="fa-IR" dirty="0" smtClean="0"/>
              <a:t>تحلیل نتایج :</a:t>
            </a:r>
          </a:p>
          <a:p>
            <a:pPr marL="0" indent="90488" algn="just" rtl="1">
              <a:buNone/>
            </a:pPr>
            <a:r>
              <a:rPr lang="fa-IR" dirty="0" smtClean="0"/>
              <a:t>تعداد خطاهای هر تمرین را می شمارند هر نوع تماس با دیواره ستاره یک خطا به حساب می آید .</a:t>
            </a:r>
          </a:p>
          <a:p>
            <a:pPr marL="0" indent="90488" algn="just" rtl="1">
              <a:buNone/>
            </a:pPr>
            <a:r>
              <a:rPr lang="fa-IR" dirty="0" smtClean="0"/>
              <a:t>2) جدولی تنظیم می شود تا تمرین های متوالی تعداد خطاها و مدت زمان صرف شده برای هر تمرین درج شود .</a:t>
            </a:r>
          </a:p>
          <a:p>
            <a:pPr marL="0" indent="90488" algn="just" rtl="1">
              <a:buNone/>
            </a:pPr>
            <a:r>
              <a:rPr lang="fa-IR" dirty="0" smtClean="0"/>
              <a:t>3) برای رسم نمودار تمرین های متوالی را روی محور </a:t>
            </a:r>
            <a:r>
              <a:rPr lang="en-US" dirty="0" smtClean="0"/>
              <a:t>x</a:t>
            </a:r>
            <a:r>
              <a:rPr lang="fa-IR" dirty="0" smtClean="0"/>
              <a:t> و تعداد خطاها و مدت زمان صرف شده روی محور </a:t>
            </a:r>
            <a:r>
              <a:rPr lang="en-US" dirty="0" smtClean="0"/>
              <a:t>y</a:t>
            </a:r>
            <a:r>
              <a:rPr lang="fa-IR" dirty="0" smtClean="0"/>
              <a:t> ها قرار می دهند با یک خط ممتد نقطه های مربوط به خطاها و با خطوطو بریده  نقطه های مربوط به زمان ها را به یکدیگر وصل می کند .</a:t>
            </a:r>
          </a:p>
          <a:p>
            <a:pPr marL="0" indent="90488" algn="just" rtl="1">
              <a:buNone/>
            </a:pPr>
            <a:r>
              <a:rPr lang="fa-IR" dirty="0" smtClean="0"/>
              <a:t>4) اهمیت انتقال دو جانبه از طریق مقایسه سه تمرین آخر دست غیر ماهر با تمرین همان دست آشکار می شود.</a:t>
            </a:r>
          </a:p>
          <a:p>
            <a:pPr marL="0" indent="90488" algn="just" rtl="1">
              <a:buNone/>
            </a:pPr>
            <a:r>
              <a:rPr lang="fa-IR" dirty="0" smtClean="0"/>
              <a:t>5) برایبررسی یادگیری با دست ماهر خطا وزمانها مورد بررسی قرار می گیرد .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8.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6.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1177</TotalTime>
  <Words>10691</Words>
  <Application>Microsoft Office PowerPoint</Application>
  <PresentationFormat>On-screen Show (4:3)</PresentationFormat>
  <Paragraphs>468</Paragraphs>
  <Slides>127</Slides>
  <Notes>0</Notes>
  <HiddenSlides>0</HiddenSlides>
  <MMClips>0</MMClips>
  <ScaleCrop>false</ScaleCrop>
  <HeadingPairs>
    <vt:vector size="6" baseType="variant">
      <vt:variant>
        <vt:lpstr>Fonts Used</vt:lpstr>
      </vt:variant>
      <vt:variant>
        <vt:i4>15</vt:i4>
      </vt:variant>
      <vt:variant>
        <vt:lpstr>Theme</vt:lpstr>
      </vt:variant>
      <vt:variant>
        <vt:i4>6</vt:i4>
      </vt:variant>
      <vt:variant>
        <vt:lpstr>Slide Titles</vt:lpstr>
      </vt:variant>
      <vt:variant>
        <vt:i4>127</vt:i4>
      </vt:variant>
    </vt:vector>
  </HeadingPairs>
  <TitlesOfParts>
    <vt:vector size="148" baseType="lpstr">
      <vt:lpstr>Angsana New</vt:lpstr>
      <vt:lpstr>Arial</vt:lpstr>
      <vt:lpstr>B Ziba</vt:lpstr>
      <vt:lpstr>Century Schoolbook</vt:lpstr>
      <vt:lpstr>Franklin Gothic Book</vt:lpstr>
      <vt:lpstr>Franklin Gothic Medium</vt:lpstr>
      <vt:lpstr>Lucida Sans Unicode</vt:lpstr>
      <vt:lpstr>Tahoma</vt:lpstr>
      <vt:lpstr>Times New Roman</vt:lpstr>
      <vt:lpstr>Trebuchet MS</vt:lpstr>
      <vt:lpstr>Tw Cen MT</vt:lpstr>
      <vt:lpstr>Verdana</vt:lpstr>
      <vt:lpstr>Wingdings</vt:lpstr>
      <vt:lpstr>Wingdings 2</vt:lpstr>
      <vt:lpstr>Wingdings 3</vt:lpstr>
      <vt:lpstr>Median</vt:lpstr>
      <vt:lpstr>Concourse</vt:lpstr>
      <vt:lpstr>Oriel</vt:lpstr>
      <vt:lpstr>Opulent</vt:lpstr>
      <vt:lpstr>Trek</vt:lpstr>
      <vt:lpstr>Aspect</vt:lpstr>
      <vt:lpstr>روانشناسی تجربی</vt:lpstr>
      <vt:lpstr>روانشناسی تجربی</vt:lpstr>
      <vt:lpstr>PowerPoint Presentation</vt:lpstr>
      <vt:lpstr>PowerPoint Presentation</vt:lpstr>
      <vt:lpstr>تنظیم و طبقه بندی نتایج : </vt:lpstr>
      <vt:lpstr>دشواری های روش آزمایشی : </vt:lpstr>
      <vt:lpstr>تاریخچه :</vt:lpstr>
      <vt:lpstr>دو جریان فکری که روان شناسی تجربی را تحت تأثیر قرار داد. </vt:lpstr>
      <vt:lpstr>نقد روان شناسی تجربی: </vt:lpstr>
      <vt:lpstr>انتقادهای پل فرس </vt:lpstr>
      <vt:lpstr>PowerPoint Presentation</vt:lpstr>
      <vt:lpstr>آزمایش 1.  اثر آگاهی از نتایج عملکرد </vt:lpstr>
      <vt:lpstr>PowerPoint Presentation</vt:lpstr>
      <vt:lpstr>مرحله اول</vt:lpstr>
      <vt:lpstr>مرحله دوم</vt:lpstr>
      <vt:lpstr>PowerPoint Presentation</vt:lpstr>
      <vt:lpstr>نتایج تحلیل</vt:lpstr>
      <vt:lpstr>فصل سوم:  آزمایش 2. سطوح کارایی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چهارم  واکنشهای هیجانی</vt:lpstr>
      <vt:lpstr>آزمایش 3.  واکنش در مقابل ترس و خشم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پنجم  فرایندهای حسی و روشهای سایکوفیزیک </vt:lpstr>
      <vt:lpstr>PowerPoint Presentation</vt:lpstr>
      <vt:lpstr>PowerPoint Presentation</vt:lpstr>
      <vt:lpstr> </vt:lpstr>
      <vt:lpstr> </vt:lpstr>
      <vt:lpstr>PowerPoint Presentation</vt:lpstr>
      <vt:lpstr>PowerPoint Presentation</vt:lpstr>
      <vt:lpstr>آزمایش 6. آستانه اختلافی  </vt:lpstr>
      <vt:lpstr>PowerPoint Presentation</vt:lpstr>
      <vt:lpstr>PowerPoint Presentation</vt:lpstr>
      <vt:lpstr>آزمایش 7. تضاد و پس تصویرها </vt:lpstr>
      <vt:lpstr>PowerPoint Presentation</vt:lpstr>
      <vt:lpstr>PowerPoint Presentation</vt:lpstr>
      <vt:lpstr>PowerPoint Presentation</vt:lpstr>
      <vt:lpstr>PowerPoint Presentation</vt:lpstr>
      <vt:lpstr>PowerPoint Presentation</vt:lpstr>
      <vt:lpstr>آزمایش 8: کورنگی </vt:lpstr>
      <vt:lpstr>PowerPoint Presentation</vt:lpstr>
      <vt:lpstr>PowerPoint Presentation</vt:lpstr>
      <vt:lpstr>PowerPoint Presentation</vt:lpstr>
      <vt:lpstr>PowerPoint Presentation</vt:lpstr>
      <vt:lpstr>PowerPoint Presentation</vt:lpstr>
      <vt:lpstr>PowerPoint Presentation</vt:lpstr>
      <vt:lpstr>آزمایش 9.  خطای مولر- لایر  </vt:lpstr>
      <vt:lpstr>PowerPoint Presentation</vt:lpstr>
      <vt:lpstr>PowerPoint Presentation</vt:lpstr>
      <vt:lpstr>PowerPoint Presentation</vt:lpstr>
      <vt:lpstr>PowerPoint Presentation</vt:lpstr>
      <vt:lpstr>PowerPoint Presentation</vt:lpstr>
      <vt:lpstr>آزمایش 10 . خطای بینایی – حرکتی </vt:lpstr>
      <vt:lpstr>PowerPoint Presentation</vt:lpstr>
      <vt:lpstr>PowerPoint Presentation</vt:lpstr>
      <vt:lpstr>PowerPoint Presentation</vt:lpstr>
      <vt:lpstr>PowerPoint Presentation</vt:lpstr>
      <vt:lpstr>آزمایش 11. اثر پس تصویری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آزمایش 13. یادگیری فشرده و یادگیری توزیعی  </vt:lpstr>
      <vt:lpstr>PowerPoint Presentation</vt:lpstr>
      <vt:lpstr>PowerPoint Presentation</vt:lpstr>
      <vt:lpstr>PowerPoint Presentation</vt:lpstr>
      <vt:lpstr>PowerPoint Presentation</vt:lpstr>
      <vt:lpstr>PowerPoint Presentation</vt:lpstr>
      <vt:lpstr>PowerPoint Presentation</vt:lpstr>
      <vt:lpstr>آزمایش 14. یادگیری و انتقال دو جانبه </vt:lpstr>
      <vt:lpstr>PowerPoint Presentation</vt:lpstr>
      <vt:lpstr>PowerPoint Presentation</vt:lpstr>
      <vt:lpstr>PowerPoint Presentation</vt:lpstr>
      <vt:lpstr>آزمایش 15  منع قبلی</vt:lpstr>
      <vt:lpstr>PowerPoint Presentation</vt:lpstr>
      <vt:lpstr>PowerPoint Presentation</vt:lpstr>
      <vt:lpstr>PowerPoint Presentation</vt:lpstr>
      <vt:lpstr>آزمایش 16. منع بعدی</vt:lpstr>
      <vt:lpstr>PowerPoint Presentation</vt:lpstr>
      <vt:lpstr>روش آزمایش</vt:lpstr>
      <vt:lpstr>PowerPoint Presentation</vt:lpstr>
      <vt:lpstr>تحلیل نتایج : </vt:lpstr>
      <vt:lpstr>آزمایش 17.  یادآوری- باز شناسی – باز آموزی</vt:lpstr>
      <vt:lpstr>PowerPoint Presentation</vt:lpstr>
      <vt:lpstr>PowerPoint Presentation</vt:lpstr>
      <vt:lpstr>PowerPoint Presentation</vt:lpstr>
      <vt:lpstr>PowerPoint Presentation</vt:lpstr>
      <vt:lpstr>آزمایش 18. یادگیری ارادی ، یادگیری اتفاقی  </vt:lpstr>
      <vt:lpstr>PowerPoint Presentation</vt:lpstr>
      <vt:lpstr>PowerPoint Presentation</vt:lpstr>
      <vt:lpstr>PowerPoint Presentation</vt:lpstr>
      <vt:lpstr> فصل هشتم تلفیق پذیری : </vt:lpstr>
      <vt:lpstr>سطح ارزو </vt:lpstr>
      <vt:lpstr>PowerPoint Presentation</vt:lpstr>
      <vt:lpstr>PowerPoint Presentation</vt:lpstr>
      <vt:lpstr>PowerPoint Presentation</vt:lpstr>
      <vt:lpstr>PowerPoint Presentation</vt:lpstr>
      <vt:lpstr>PowerPoint Presentation</vt:lpstr>
      <vt:lpstr>فصل نهم روان شناسی اجتماعی </vt:lpstr>
      <vt:lpstr>                         </vt:lpstr>
      <vt:lpstr>PowerPoint Presentation</vt:lpstr>
    </vt:vector>
  </TitlesOfParts>
  <Company>Olive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dc:title>
  <dc:creator>Olive</dc:creator>
  <cp:lastModifiedBy>omid arzi</cp:lastModifiedBy>
  <cp:revision>338</cp:revision>
  <dcterms:created xsi:type="dcterms:W3CDTF">2014-12-19T12:17:22Z</dcterms:created>
  <dcterms:modified xsi:type="dcterms:W3CDTF">2022-01-18T15:04:08Z</dcterms:modified>
</cp:coreProperties>
</file>